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69FD0-ACD5-4EDA-8F0E-CEACEB97CFDC}" type="datetimeFigureOut">
              <a:rPr lang="pl-PL" smtClean="0"/>
              <a:t>2017-06-16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4FAEC-3B34-4813-B291-10C2BB0D99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58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204800"/>
          </a:xfrm>
        </p:spPr>
        <p:txBody>
          <a:bodyPr wrap="square" lIns="90000" tIns="45000" rIns="90000" bIns="45000" anchor="t">
            <a:spAutoFit/>
          </a:bodyPr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037400"/>
          </a:xfrm>
        </p:spPr>
        <p:txBody>
          <a:bodyPr wrap="square" lIns="90000" tIns="45000" rIns="90000" bIns="45000" anchor="t"/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204800"/>
          </a:xfrm>
        </p:spPr>
        <p:txBody>
          <a:bodyPr wrap="square" lIns="90000" tIns="45000" rIns="90000" bIns="45000" anchor="t">
            <a:spAutoFit/>
          </a:bodyPr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>
          <a:xfrm>
            <a:off x="3884759" y="8685360"/>
            <a:ext cx="2971440" cy="456839"/>
          </a:xfrm>
        </p:spPr>
        <p:txBody>
          <a:bodyPr wrap="square" lIns="90000" tIns="45000" rIns="90000" bIns="45000" anchor="t"/>
          <a:lstStyle/>
          <a:p>
            <a:pPr algn="l"/>
            <a:fld id="{E7A78D67-261E-4DA0-BC7A-C8B2A7DBCF31}" type="slidenum">
              <a:rPr lang="pl-PL" sz="1800">
                <a:solidFill>
                  <a:srgbClr val="000000"/>
                </a:solidFill>
              </a:rPr>
              <a:pPr algn="l"/>
              <a:t>4</a:t>
            </a:fld>
            <a:endParaRPr lang="pl-PL" sz="1800">
              <a:solidFill>
                <a:srgbClr val="000000"/>
              </a:solidFill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>
            <a:spAutoFit/>
          </a:bodyPr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1200" cy="3512879"/>
          </a:xfrm>
        </p:spPr>
        <p:txBody>
          <a:bodyPr/>
          <a:lstStyle/>
          <a:p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0920" y="4350240"/>
            <a:ext cx="4740840" cy="4204800"/>
          </a:xfrm>
        </p:spPr>
        <p:txBody>
          <a:bodyPr wrap="square" lIns="90000" tIns="45000" rIns="90000" bIns="45000" anchor="t">
            <a:spAutoFit/>
          </a:bodyPr>
          <a:lstStyle/>
          <a:p>
            <a:pPr lvl="0"/>
            <a:endParaRPr lang="pl-PL" sz="2050">
              <a:solidFill>
                <a:srgbClr val="000000"/>
              </a:solidFill>
              <a:latin typeface="Times New Roman" pitchFamily="18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24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73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1309" y="255593"/>
            <a:ext cx="1989535" cy="60039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71514" y="255593"/>
            <a:ext cx="5855494" cy="60039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03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84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54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7875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71513" y="1781175"/>
            <a:ext cx="3921919" cy="4478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07732" y="1781175"/>
            <a:ext cx="3923110" cy="4478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78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527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14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19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1686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471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3911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78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1307" y="255589"/>
            <a:ext cx="1989535" cy="60039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71513" y="255589"/>
            <a:ext cx="5855494" cy="60039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68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710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0948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71515" y="1781175"/>
            <a:ext cx="3921919" cy="4478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07732" y="1781175"/>
            <a:ext cx="3923110" cy="4478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40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397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397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441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19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0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450" y="273055"/>
            <a:ext cx="511135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71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4947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2477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672033" y="255960"/>
            <a:ext cx="7808939" cy="114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72030" y="1780560"/>
            <a:ext cx="7958250" cy="4478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657719" y="6419520"/>
            <a:ext cx="8486640" cy="87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803330" y="6612120"/>
            <a:ext cx="7341030" cy="87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793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0">
        <a:tabLst/>
        <a:defRPr lang="pl-PL" sz="31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pl-PL" sz="291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672031" y="255960"/>
            <a:ext cx="7808939" cy="114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72030" y="1780560"/>
            <a:ext cx="7958250" cy="4478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657719" y="6419520"/>
            <a:ext cx="8486640" cy="87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803330" y="6612120"/>
            <a:ext cx="7341030" cy="87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7114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0">
        <a:tabLst/>
        <a:defRPr lang="pl-PL" sz="31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pl-PL" sz="291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Grab" TargetMode="External"/><Relationship Id="rId3" Type="http://schemas.openxmlformats.org/officeDocument/2006/relationships/image" Target="../media/image48.jpg"/><Relationship Id="rId7" Type="http://schemas.openxmlformats.org/officeDocument/2006/relationships/hyperlink" Target="https://pl.wikipedia.org/wiki/Brzoza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l.wikipedia.org/wiki/Lipa" TargetMode="External"/><Relationship Id="rId5" Type="http://schemas.openxmlformats.org/officeDocument/2006/relationships/hyperlink" Target="https://pl.wikipedia.org/wiki/D&#261;b" TargetMode="External"/><Relationship Id="rId4" Type="http://schemas.openxmlformats.org/officeDocument/2006/relationships/hyperlink" Target="https://pl.wikipedia.org/wiki/Tajga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pl.wikipedia.org/wiki/G&#243;&#322;ka_wonna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70" y="500040"/>
            <a:ext cx="9143820" cy="4800240"/>
          </a:xfrm>
          <a:blipFill>
            <a:blip r:embed="rId3"/>
            <a:stretch>
              <a:fillRect/>
            </a:stretch>
          </a:blipFill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 hangingPunct="1">
              <a:buNone/>
            </a:pPr>
            <a:r>
              <a:rPr lang="pl-PL" sz="7200" i="0" dirty="0">
                <a:solidFill>
                  <a:srgbClr val="CC0000"/>
                </a:solidFill>
                <a:latin typeface="Calibri" pitchFamily="34"/>
              </a:rPr>
              <a:t/>
            </a:r>
            <a:br>
              <a:rPr lang="pl-PL" sz="7200" i="0" dirty="0">
                <a:solidFill>
                  <a:srgbClr val="CC0000"/>
                </a:solidFill>
                <a:latin typeface="Calibri" pitchFamily="34"/>
              </a:rPr>
            </a:br>
            <a:r>
              <a:rPr lang="pl-PL" sz="7200" i="0" dirty="0">
                <a:solidFill>
                  <a:srgbClr val="CC0000"/>
                </a:solidFill>
                <a:latin typeface="Calibri" pitchFamily="34"/>
              </a:rPr>
              <a:t>GALWIECIE</a:t>
            </a:r>
            <a:r>
              <a:rPr lang="pl-PL" sz="7200" i="0" dirty="0">
                <a:solidFill>
                  <a:srgbClr val="000000"/>
                </a:solidFill>
                <a:latin typeface="Calibri" pitchFamily="34"/>
              </a:rPr>
              <a:t/>
            </a:r>
            <a:br>
              <a:rPr lang="pl-PL" sz="7200" i="0" dirty="0">
                <a:solidFill>
                  <a:srgbClr val="000000"/>
                </a:solidFill>
                <a:latin typeface="Calibri" pitchFamily="34"/>
              </a:rPr>
            </a:br>
            <a:r>
              <a:rPr lang="pl-PL" sz="7200" i="0" dirty="0">
                <a:solidFill>
                  <a:srgbClr val="FFFFFF"/>
                </a:solidFill>
                <a:latin typeface="Calibri" pitchFamily="34"/>
              </a:rPr>
              <a:t>moja mała ojczyzna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4294967295"/>
          </p:nvPr>
        </p:nvSpPr>
        <p:spPr>
          <a:xfrm>
            <a:off x="4787910" y="677880"/>
            <a:ext cx="2984310" cy="109512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-216000" algn="ctr"/>
            <a:endParaRPr lang="pl-PL" sz="2400">
              <a:solidFill>
                <a:srgbClr val="CCCCCC"/>
              </a:solidFill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AutoShape 6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AutoShape 8"/>
          <p:cNvSpPr/>
          <p:nvPr/>
        </p:nvSpPr>
        <p:spPr>
          <a:xfrm>
            <a:off x="155520" y="-617400"/>
            <a:ext cx="1095120" cy="129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AutoShape 10"/>
          <p:cNvSpPr/>
          <p:nvPr/>
        </p:nvSpPr>
        <p:spPr>
          <a:xfrm>
            <a:off x="155520" y="-617400"/>
            <a:ext cx="1095120" cy="129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AutoShape 14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26875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16000" y="-89640"/>
            <a:ext cx="362529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242" y="1296000"/>
            <a:ext cx="5558759" cy="5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ytuł 1"/>
          <p:cNvSpPr txBox="1">
            <a:spLocks noGrp="1"/>
          </p:cNvSpPr>
          <p:nvPr>
            <p:ph type="title" idx="4294967295"/>
          </p:nvPr>
        </p:nvSpPr>
        <p:spPr>
          <a:xfrm>
            <a:off x="-198720" y="66132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 hangingPunct="1">
              <a:buNone/>
            </a:pPr>
            <a:r>
              <a:rPr lang="pl-PL" sz="3600" i="0">
                <a:solidFill>
                  <a:srgbClr val="FFFFFF"/>
                </a:solidFill>
                <a:latin typeface="Century Gothic" pitchFamily="34"/>
              </a:rPr>
              <a:t>Głaz Flur – Grenzstein</a:t>
            </a:r>
          </a:p>
        </p:txBody>
      </p:sp>
    </p:spTree>
    <p:extLst>
      <p:ext uri="{BB962C8B-B14F-4D97-AF65-F5344CB8AC3E}">
        <p14:creationId xmlns:p14="http://schemas.microsoft.com/office/powerpoint/2010/main" val="1280885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866160" y="2603520"/>
            <a:ext cx="6570720" cy="341604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 algn="just" hangingPunct="1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</a:pPr>
            <a:endParaRPr lang="pl-PL" sz="1800">
              <a:solidFill>
                <a:srgbClr val="404040"/>
              </a:solidFill>
              <a:latin typeface="Times New Roman"/>
              <a:cs typeface="Times New Roman" pitchFamily="2"/>
            </a:endParaRPr>
          </a:p>
          <a:p>
            <a:pPr marL="0" lvl="0" indent="0" hangingPunct="1">
              <a:lnSpc>
                <a:spcPct val="115000"/>
              </a:lnSpc>
              <a:spcBef>
                <a:spcPts val="1001"/>
              </a:spcBef>
              <a:buNone/>
            </a:pPr>
            <a:endParaRPr lang="pl-PL" sz="1800">
              <a:solidFill>
                <a:srgbClr val="404040"/>
              </a:solidFill>
              <a:latin typeface="Century Gothic"/>
              <a:cs typeface="Times New Roman" pitchFamily="2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82000" y="1368000"/>
            <a:ext cx="5896260" cy="5335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216000" y="503999"/>
            <a:ext cx="9558000" cy="191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Font typeface="StarSymbol"/>
              <a:buNone/>
            </a:pPr>
            <a:r>
              <a:rPr sz="2400" b="1">
                <a:solidFill>
                  <a:srgbClr val="FFFFFF"/>
                </a:solidFill>
                <a:latin typeface="Times New Roman"/>
                <a:ea typeface="Calibri" pitchFamily="2"/>
                <a:cs typeface="Times New Roman" pitchFamily="2"/>
              </a:rPr>
              <a:t>Koło Galwieć przy drodze asfaltowej Gołdap-Żytkiejmy nad stromym brzegiem</a:t>
            </a:r>
          </a:p>
          <a:p>
            <a:pPr marL="0" indent="0" algn="just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Font typeface="StarSymbol"/>
              <a:buNone/>
            </a:pPr>
            <a:r>
              <a:rPr sz="2400" b="1">
                <a:solidFill>
                  <a:srgbClr val="FFFFFF"/>
                </a:solidFill>
                <a:latin typeface="Times New Roman"/>
                <a:ea typeface="Calibri" pitchFamily="2"/>
                <a:cs typeface="Times New Roman" pitchFamily="2"/>
              </a:rPr>
              <a:t>Jeziora Ostrówek stoi kamień graniczny dawnego majątku ziemskiego.</a:t>
            </a:r>
          </a:p>
          <a:p>
            <a:pPr marL="0" indent="0" algn="just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Font typeface="StarSymbol"/>
              <a:buNone/>
            </a:pPr>
            <a:endParaRPr sz="2400">
              <a:solidFill>
                <a:srgbClr val="000000"/>
              </a:solidFill>
              <a:latin typeface="Times New Roman"/>
              <a:ea typeface="Calibri" pitchFamily="2"/>
              <a:cs typeface="Times New Roman" pitchFamily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592000" y="5544000"/>
            <a:ext cx="4776030" cy="108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algn="just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</a:pPr>
            <a:r>
              <a:rPr lang="pl-PL" sz="2400">
                <a:solidFill>
                  <a:srgbClr val="000000"/>
                </a:solidFill>
                <a:latin typeface="Times New Roman" pitchFamily="18"/>
                <a:ea typeface="Calibri" pitchFamily="2"/>
                <a:cs typeface="Times New Roman" pitchFamily="2"/>
              </a:rPr>
              <a:t>Napis na kamieniu w tłumaczeniu polskim brzmi:</a:t>
            </a:r>
          </a:p>
          <a:p>
            <a:pPr algn="just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</a:pPr>
            <a:r>
              <a:rPr lang="pl-PL" sz="3200" b="1">
                <a:solidFill>
                  <a:srgbClr val="000000"/>
                </a:solidFill>
                <a:latin typeface="Times New Roman" pitchFamily="18"/>
                <a:ea typeface="Calibri" pitchFamily="2"/>
                <a:cs typeface="Times New Roman" pitchFamily="2"/>
              </a:rPr>
              <a:t>„Tu jest granica dóbr galwieckich”</a:t>
            </a:r>
            <a:r>
              <a:rPr lang="pl-PL" sz="2400">
                <a:solidFill>
                  <a:srgbClr val="000000"/>
                </a:solidFill>
                <a:latin typeface="Times New Roman" pitchFamily="18"/>
                <a:ea typeface="Calibri" pitchFamily="2"/>
                <a:cs typeface="Times New Roman" pitchFamily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567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22650" y="572760"/>
            <a:ext cx="5887350" cy="1299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algn="just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</a:pPr>
            <a:r>
              <a:rPr lang="pl-PL" sz="4000" b="1">
                <a:solidFill>
                  <a:srgbClr val="FFFFFF"/>
                </a:solidFill>
                <a:latin typeface="Times New Roman" pitchFamily="18"/>
                <a:ea typeface="Calibri" pitchFamily="2"/>
                <a:cs typeface="Times New Roman" pitchFamily="2"/>
              </a:rPr>
              <a:t>           ZABYTKI HISTORYCZNE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681600">
            <a:off x="-972354" y="1390233"/>
            <a:ext cx="4044600" cy="6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52000" y="2687400"/>
            <a:ext cx="4051350" cy="321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748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41580" y="0"/>
            <a:ext cx="9059579" cy="68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4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1511999" y="298440"/>
            <a:ext cx="8229330" cy="452556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>
              <a:spcBef>
                <a:spcPts val="638"/>
              </a:spcBef>
              <a:buClr>
                <a:srgbClr val="535353"/>
              </a:buClr>
              <a:buFont typeface="Arial" pitchFamily="32"/>
              <a:buChar char="•"/>
            </a:pPr>
            <a:r>
              <a:rPr lang="pl-PL" sz="2800" b="1">
                <a:solidFill>
                  <a:srgbClr val="000000"/>
                </a:solidFill>
                <a:latin typeface="Arial"/>
              </a:rPr>
              <a:t>Prawdopodobnie to Hornowie, zbudowali</a:t>
            </a:r>
          </a:p>
          <a:p>
            <a:pPr marL="0" lvl="0" indent="0">
              <a:spcBef>
                <a:spcPts val="638"/>
              </a:spcBef>
              <a:buClr>
                <a:srgbClr val="535353"/>
              </a:buClr>
              <a:buFont typeface="Arial" pitchFamily="32"/>
              <a:buChar char="•"/>
            </a:pPr>
            <a:r>
              <a:rPr lang="pl-PL" sz="2800" b="1">
                <a:solidFill>
                  <a:srgbClr val="000000"/>
                </a:solidFill>
                <a:latin typeface="Arial"/>
              </a:rPr>
              <a:t> istniejący do dzisiaj</a:t>
            </a:r>
          </a:p>
          <a:p>
            <a:pPr marL="0" lvl="0" indent="0">
              <a:spcBef>
                <a:spcPts val="638"/>
              </a:spcBef>
              <a:buClr>
                <a:srgbClr val="535353"/>
              </a:buClr>
              <a:buFont typeface="Arial" pitchFamily="32"/>
              <a:buChar char="•"/>
            </a:pPr>
            <a:r>
              <a:rPr lang="pl-PL" sz="2800" b="1">
                <a:solidFill>
                  <a:srgbClr val="000000"/>
                </a:solidFill>
                <a:latin typeface="Arial"/>
              </a:rPr>
              <a:t>późnoklasycystyczny pałac.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70002" y="5380560"/>
            <a:ext cx="8495549" cy="129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 hangingPunct="0">
              <a:spcBef>
                <a:spcPts val="638"/>
              </a:spcBef>
              <a:buFont typeface="StarSymbol"/>
              <a:buNone/>
            </a:pPr>
            <a:endParaRPr sz="2800" b="1">
              <a:solidFill>
                <a:srgbClr val="FFFFFF"/>
              </a:solidFill>
              <a:latin typeface="Arial"/>
              <a:ea typeface="Times New Roman" pitchFamily="2"/>
            </a:endParaRPr>
          </a:p>
          <a:p>
            <a:pPr marL="0" indent="0" hangingPunct="0">
              <a:spcBef>
                <a:spcPts val="638"/>
              </a:spcBef>
              <a:buFont typeface="StarSymbol"/>
              <a:buNone/>
            </a:pPr>
            <a:r>
              <a:rPr sz="2800" b="1">
                <a:solidFill>
                  <a:srgbClr val="FFFFFF"/>
                </a:solidFill>
                <a:latin typeface="Arial"/>
                <a:ea typeface="Times New Roman" pitchFamily="2"/>
              </a:rPr>
              <a:t>Jest to budynek parterow ale z wysokim poddaszem, tworzącym mieszkalne półpiętro, pokryty dachem czterospadowym.</a:t>
            </a:r>
          </a:p>
        </p:txBody>
      </p:sp>
    </p:spTree>
    <p:extLst>
      <p:ext uri="{BB962C8B-B14F-4D97-AF65-F5344CB8AC3E}">
        <p14:creationId xmlns:p14="http://schemas.microsoft.com/office/powerpoint/2010/main" val="3038497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" y="144000"/>
            <a:ext cx="9144089" cy="67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4"/>
          <p:cNvSpPr/>
          <p:nvPr/>
        </p:nvSpPr>
        <p:spPr>
          <a:xfrm>
            <a:off x="2520450" y="1905480"/>
            <a:ext cx="3008494" cy="3563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r>
              <a:rPr lang="pl-PL">
                <a:solidFill>
                  <a:srgbClr val="000000"/>
                </a:solidFill>
                <a:latin typeface="Times New Roman" pitchFamily="18"/>
                <a:ea typeface="Times New Roman" pitchFamily="2"/>
                <a:cs typeface="Arial" pitchFamily="2"/>
              </a:rPr>
              <a:t>Fronton pałacu w Galwieciach</a:t>
            </a:r>
          </a:p>
        </p:txBody>
      </p:sp>
    </p:spTree>
    <p:extLst>
      <p:ext uri="{BB962C8B-B14F-4D97-AF65-F5344CB8AC3E}">
        <p14:creationId xmlns:p14="http://schemas.microsoft.com/office/powerpoint/2010/main" val="2828275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457110" y="1600200"/>
            <a:ext cx="8229330" cy="452556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pl-PL" sz="2400">
                <a:solidFill>
                  <a:srgbClr val="FFFFFF"/>
                </a:solidFill>
                <a:latin typeface="Calibri"/>
              </a:rPr>
              <a:t>Pałac został zniszczony podczas I wojny światowej i odbudowany po wojnie według pierwotnego projektu. Właścicielką pałacu i majątku obejmującym obszar 637 ha była wówczas Helene Stössel von der Heyde. Nie była ona dobrym gospodarzem i w latach 30. zbankrutowała. Jej majątek stał się własnością skarbu państwa, a pałac został przeznaczony na szkołę rolniczą. II wojnę światową budynek pałacowy przetrwał nieuszkodzony i był wykorzystany przez Państwowe Gospodarstwo Rolne. Zachował się również spichlerz i dwa czworaki. Po 1990 r. zabudowania te  przejęła Agencja Własności Rolnej Skarbu Państwa, od której w 2010 r. pałac wykupiło 10 rodzin i w nim zamieszkało.</a:t>
            </a:r>
          </a:p>
        </p:txBody>
      </p:sp>
    </p:spTree>
    <p:extLst>
      <p:ext uri="{BB962C8B-B14F-4D97-AF65-F5344CB8AC3E}">
        <p14:creationId xmlns:p14="http://schemas.microsoft.com/office/powerpoint/2010/main" val="2270934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3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pl-PL" sz="4400" b="0" i="0">
                <a:solidFill>
                  <a:srgbClr val="000000"/>
                </a:solidFill>
                <a:latin typeface="Calibri" pitchFamily="34"/>
                <a:cs typeface="Times New Roman" pitchFamily="2"/>
              </a:rPr>
              <a:t>Widok na pałac i park pałacowy</a:t>
            </a:r>
          </a:p>
        </p:txBody>
      </p:sp>
    </p:spTree>
    <p:extLst>
      <p:ext uri="{BB962C8B-B14F-4D97-AF65-F5344CB8AC3E}">
        <p14:creationId xmlns:p14="http://schemas.microsoft.com/office/powerpoint/2010/main" val="3682597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" y="0"/>
            <a:ext cx="91440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pl-PL" sz="4400" b="0" i="0">
                <a:solidFill>
                  <a:srgbClr val="000000"/>
                </a:solidFill>
                <a:latin typeface="Times New Roman" pitchFamily="34"/>
              </a:rPr>
              <a:t>Pałac od strony ogrodu</a:t>
            </a:r>
          </a:p>
        </p:txBody>
      </p:sp>
    </p:spTree>
    <p:extLst>
      <p:ext uri="{BB962C8B-B14F-4D97-AF65-F5344CB8AC3E}">
        <p14:creationId xmlns:p14="http://schemas.microsoft.com/office/powerpoint/2010/main" val="1544904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3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683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„Dwa mosty” w Galwieciach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866160" y="2603520"/>
            <a:ext cx="6570720" cy="538694"/>
          </a:xfrm>
        </p:spPr>
        <p:txBody>
          <a:bodyPr wrap="square" lIns="90000" tIns="45000" rIns="90000" bIns="45000" anchor="t"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" y="1604880"/>
            <a:ext cx="9144089" cy="5253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6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2099880"/>
            <a:ext cx="6619050" cy="267732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 hangingPunct="1">
              <a:buNone/>
            </a:pPr>
            <a:r>
              <a:rPr lang="pl-PL" sz="6000" i="0">
                <a:solidFill>
                  <a:srgbClr val="EBEBEB"/>
                </a:solidFill>
                <a:latin typeface="Century Gothic" pitchFamily="34"/>
              </a:rPr>
              <a:t> ‘’Cudze chwalicie    swego nie znacie"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4294967295"/>
          </p:nvPr>
        </p:nvSpPr>
        <p:spPr>
          <a:xfrm>
            <a:off x="866160" y="4777567"/>
            <a:ext cx="6619050" cy="861119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-216000" algn="ctr"/>
            <a:endParaRPr lang="pl-PL" sz="240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02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8000" y="2718360"/>
            <a:ext cx="6629040" cy="4265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4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810000" y="1379519"/>
            <a:ext cx="6570720" cy="142848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1001"/>
              </a:spcBef>
              <a:buClr>
                <a:srgbClr val="ACD433"/>
              </a:buClr>
              <a:buSzPct val="80000"/>
              <a:buFont typeface="Wingdings 3"/>
              <a:buChar char=""/>
            </a:pPr>
            <a:r>
              <a:rPr lang="pl-PL" sz="1800">
                <a:solidFill>
                  <a:srgbClr val="404040"/>
                </a:solidFill>
                <a:latin typeface="Century Gothic"/>
              </a:rPr>
              <a:t> </a:t>
            </a:r>
            <a:r>
              <a:rPr lang="pl-PL" sz="1800">
                <a:solidFill>
                  <a:srgbClr val="FFFFFF"/>
                </a:solidFill>
                <a:latin typeface="Century Gothic"/>
              </a:rPr>
              <a:t>Niedaleko Galwieć można zobaczyć wiadukty kolejowe, które zostały zbudowane przed II wojną światową i były wielkiej częścią magistrali kolejowej zbudowanej przez Niemców. Mosty te, mimo zniszczeń zadziwiają niezwykle ciekawą konstrukcją i niezwykłą myślą konstruktorów.</a:t>
            </a:r>
          </a:p>
          <a:p>
            <a:pPr marL="0" lvl="0" indent="0" hangingPunct="1">
              <a:spcBef>
                <a:spcPts val="1001"/>
              </a:spcBef>
              <a:buNone/>
            </a:pPr>
            <a:endParaRPr lang="pl-PL" sz="180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826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42050" y="642240"/>
            <a:ext cx="2676240" cy="476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5730" y="-648000"/>
            <a:ext cx="4320270" cy="7669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302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Cmentarz Niemiecki w Galwieciach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0200" y="1632960"/>
            <a:ext cx="8476380" cy="4687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721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1004043"/>
            <a:ext cx="6570720" cy="1198875"/>
          </a:xfrm>
        </p:spPr>
        <p:txBody>
          <a:bodyPr wrap="square" lIns="90000" tIns="45000" rIns="90000" bIns="45000" anchor="t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Cmentarz niemiecki (ewangelicki)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68760" y="1872000"/>
            <a:ext cx="7347240" cy="4735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4749300" y="1780922"/>
            <a:ext cx="3882870" cy="957783"/>
          </a:xfrm>
        </p:spPr>
        <p:txBody>
          <a:bodyPr wrap="square" lIns="90000" tIns="45000" rIns="90000" bIns="45000" anchor="t"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1001"/>
              </a:spcBef>
              <a:buNone/>
            </a:pPr>
            <a:endParaRPr lang="pl-PL" sz="2400">
              <a:solidFill>
                <a:srgbClr val="404040"/>
              </a:solidFill>
              <a:latin typeface="Albany" pitchFamily="32"/>
              <a:cs typeface="Arial Unicode MS" pitchFamily="2"/>
            </a:endParaRPr>
          </a:p>
          <a:p>
            <a:pPr marL="0" lvl="0" indent="0" hangingPunct="1">
              <a:spcBef>
                <a:spcPts val="1001"/>
              </a:spcBef>
              <a:buNone/>
            </a:pPr>
            <a:endParaRPr lang="pl-PL" sz="2400">
              <a:solidFill>
                <a:srgbClr val="404040"/>
              </a:solidFill>
              <a:latin typeface="Albany" pitchFamily="3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25496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296000"/>
            <a:ext cx="3186000" cy="50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800080"/>
              </a:gs>
              <a:gs pos="100000">
                <a:srgbClr val="008000"/>
              </a:gs>
            </a:gsLst>
            <a:path path="rect">
              <a:fillToRect l="50000" t="50000" r="50000" b="50000"/>
            </a:path>
          </a:gradFill>
          <a:ln w="0">
            <a:solidFill>
              <a:srgbClr val="000000"/>
            </a:solidFill>
            <a:prstDash val="solid"/>
          </a:ln>
        </p:spPr>
        <p:txBody>
          <a:bodyPr vert="horz" wrap="square" lIns="0" tIns="0" rIns="0" bIns="0" anchor="ctr" anchorCtr="1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Tytuł 2"/>
          <p:cNvSpPr txBox="1">
            <a:spLocks noGrp="1"/>
          </p:cNvSpPr>
          <p:nvPr>
            <p:ph type="title" idx="4294967295"/>
          </p:nvPr>
        </p:nvSpPr>
        <p:spPr>
          <a:xfrm>
            <a:off x="671762" y="255960"/>
            <a:ext cx="7808939" cy="114480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pl-PL" sz="4800">
                <a:cs typeface="Arial Unicode MS" pitchFamily="2"/>
              </a:rPr>
              <a:t>Jeziora</a:t>
            </a:r>
            <a:r>
              <a:rPr lang="pl-PL" sz="3600">
                <a:cs typeface="Arial Unicode MS" pitchFamily="2"/>
              </a:rPr>
              <a:t> </a:t>
            </a:r>
            <a:r>
              <a:rPr lang="pl-PL" sz="4800">
                <a:cs typeface="Arial Unicode MS" pitchFamily="2"/>
              </a:rPr>
              <a:t>w Galwieciach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662310" y="1959480"/>
            <a:ext cx="7958250" cy="447876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>
              <a:buClr>
                <a:srgbClr val="FF8080"/>
              </a:buClr>
            </a:pPr>
            <a:r>
              <a:rPr lang="pl-PL" sz="4800">
                <a:latin typeface="Thorndale" pitchFamily="16"/>
                <a:cs typeface="Arial Unicode MS" pitchFamily="2"/>
              </a:rPr>
              <a:t>Ostrówek</a:t>
            </a:r>
          </a:p>
          <a:p>
            <a:pPr marL="0" lvl="0" indent="0">
              <a:buNone/>
            </a:pPr>
            <a:endParaRPr lang="pl-PL" sz="4800">
              <a:latin typeface="Thorndale" pitchFamily="16"/>
              <a:cs typeface="Arial Unicode MS" pitchFamily="2"/>
            </a:endParaRPr>
          </a:p>
          <a:p>
            <a:pPr marL="0" lvl="0" indent="0">
              <a:buNone/>
            </a:pPr>
            <a:endParaRPr lang="pl-PL" sz="4800">
              <a:latin typeface="Thorndale" pitchFamily="16"/>
              <a:cs typeface="Arial Unicode MS" pitchFamily="2"/>
            </a:endParaRPr>
          </a:p>
          <a:p>
            <a:pPr marL="0" lvl="0" indent="0">
              <a:buNone/>
            </a:pPr>
            <a:endParaRPr lang="pl-PL" sz="4800">
              <a:latin typeface="Thorndale" pitchFamily="16"/>
              <a:cs typeface="Arial Unicode MS" pitchFamily="2"/>
            </a:endParaRPr>
          </a:p>
          <a:p>
            <a:pPr marL="0" lvl="0" indent="0">
              <a:buClr>
                <a:srgbClr val="FF8080"/>
              </a:buClr>
            </a:pPr>
            <a:r>
              <a:rPr lang="pl-PL" sz="4800">
                <a:latin typeface="Thorndale" pitchFamily="16"/>
                <a:cs typeface="Arial Unicode MS" pitchFamily="2"/>
              </a:rPr>
              <a:t>Rakówek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6612" y="1306440"/>
            <a:ext cx="4987439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40780" y="3947400"/>
            <a:ext cx="4701510" cy="2584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670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394200">
            <a:off x="-787262" y="949963"/>
            <a:ext cx="6133320" cy="65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378001" y="255960"/>
            <a:ext cx="7808939" cy="114480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pl-PL" sz="2400">
                <a:cs typeface="Arial Unicode MS" pitchFamily="2"/>
              </a:rPr>
              <a:t>            Jezioro Ostrówek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71020" y="4002840"/>
            <a:ext cx="3761910" cy="283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22002" y="0"/>
            <a:ext cx="4113179" cy="38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414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" y="0"/>
            <a:ext cx="91440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2729970" y="1558079"/>
            <a:ext cx="4101998" cy="4149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>
              <a:lnSpc>
                <a:spcPct val="115000"/>
              </a:lnSpc>
              <a:spcAft>
                <a:spcPts val="1001"/>
              </a:spcAft>
            </a:pPr>
            <a:r>
              <a:rPr lang="pl-PL">
                <a:solidFill>
                  <a:srgbClr val="000000"/>
                </a:solidFill>
                <a:ea typeface="Calibri" pitchFamily="2"/>
                <a:cs typeface="Times New Roman" pitchFamily="2"/>
              </a:rPr>
              <a:t>Widok na wieś od strony jeziora Ostrówek</a:t>
            </a:r>
          </a:p>
        </p:txBody>
      </p:sp>
    </p:spTree>
    <p:extLst>
      <p:ext uri="{BB962C8B-B14F-4D97-AF65-F5344CB8AC3E}">
        <p14:creationId xmlns:p14="http://schemas.microsoft.com/office/powerpoint/2010/main" val="3450516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3240"/>
            <a:ext cx="8228520" cy="114480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pl-PL" sz="4400" b="0" i="0">
                <a:latin typeface="Arial" pitchFamily="18"/>
                <a:ea typeface="Microsoft YaHei" pitchFamily="2"/>
                <a:cs typeface="Mangal" pitchFamily="2"/>
              </a:rPr>
              <a:t>Jezioro Rakówek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1310760"/>
            <a:ext cx="5118120" cy="36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79872" y="4311000"/>
            <a:ext cx="4872149" cy="2441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iekt 4"/>
          <p:cNvGraphicFramePr/>
          <p:nvPr/>
        </p:nvGraphicFramePr>
        <p:xfrm>
          <a:off x="-539460" y="3744003"/>
          <a:ext cx="4589459" cy="2229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6" imgW="1047896" imgH="1047896" progId="Word.OpenDocumentText.12">
                  <p:embed/>
                </p:oleObj>
              </mc:Choice>
              <mc:Fallback>
                <p:oleObj r:id="rId6" imgW="1047896" imgH="1047896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39460" y="3744003"/>
                        <a:ext cx="4589459" cy="2229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184000" y="0"/>
            <a:ext cx="3960090" cy="432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7138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 noGrp="1"/>
          </p:cNvSpPr>
          <p:nvPr>
            <p:ph type="body" idx="4294967295"/>
          </p:nvPr>
        </p:nvSpPr>
        <p:spPr>
          <a:xfrm>
            <a:off x="672030" y="1780922"/>
            <a:ext cx="3882870" cy="829543"/>
          </a:xfrm>
        </p:spPr>
        <p:txBody>
          <a:bodyPr wrap="square" lIns="90000" tIns="45000" rIns="90000" bIns="45000" anchor="t"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1001"/>
              </a:spcBef>
              <a:spcAft>
                <a:spcPts val="1417"/>
              </a:spcAft>
              <a:buClr>
                <a:srgbClr val="FF9966"/>
              </a:buClr>
              <a:buSzPct val="75000"/>
              <a:buChar char="➲"/>
            </a:pPr>
            <a:r>
              <a:rPr lang="pl-PL" sz="2400">
                <a:solidFill>
                  <a:srgbClr val="404040"/>
                </a:solidFill>
                <a:latin typeface="Albany" pitchFamily="32"/>
                <a:cs typeface="Arial Unicode MS" pitchFamily="2"/>
              </a:rPr>
              <a:t>Podsumuj aktualną sytuację</a:t>
            </a:r>
          </a:p>
        </p:txBody>
      </p:sp>
      <p:sp>
        <p:nvSpPr>
          <p:cNvPr id="3" name="Tytuł 2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4749300" y="1780920"/>
            <a:ext cx="3882870" cy="213588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>
              <a:buNone/>
            </a:pPr>
            <a:endParaRPr lang="pl-PL"/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4294967295"/>
          </p:nvPr>
        </p:nvSpPr>
        <p:spPr>
          <a:xfrm>
            <a:off x="4749300" y="4120200"/>
            <a:ext cx="3882870" cy="213588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>
              <a:buNone/>
            </a:pPr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144000"/>
            <a:ext cx="4806000" cy="70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4990" y="0"/>
            <a:ext cx="4409100" cy="391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49300" y="3916800"/>
            <a:ext cx="4484700" cy="294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94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" y="144000"/>
            <a:ext cx="9144089" cy="671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02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" y="126000"/>
            <a:ext cx="9144089" cy="66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26900" y="5280120"/>
            <a:ext cx="8837100" cy="134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 algn="ctr">
              <a:spcBef>
                <a:spcPts val="1001"/>
              </a:spcBef>
              <a:buFont typeface="StarSymbol"/>
              <a:buNone/>
            </a:pPr>
            <a:endParaRPr sz="2200" b="1">
              <a:solidFill>
                <a:srgbClr val="000000"/>
              </a:solidFill>
              <a:latin typeface="Century Gothic"/>
            </a:endParaRPr>
          </a:p>
          <a:p>
            <a:pPr marL="0" indent="0" algn="ctr">
              <a:spcBef>
                <a:spcPts val="1001"/>
              </a:spcBef>
              <a:buFont typeface="StarSymbol"/>
              <a:buNone/>
            </a:pPr>
            <a:endParaRPr sz="2200" b="1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0652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738600">
            <a:off x="3946054" y="1035123"/>
            <a:ext cx="362529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285800">
            <a:off x="-902894" y="1836140"/>
            <a:ext cx="3625290" cy="685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182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-270000" y="759959"/>
            <a:ext cx="5130000" cy="557604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 algn="ctr" hangingPunct="1">
              <a:spcBef>
                <a:spcPts val="1001"/>
              </a:spcBef>
              <a:buClr>
                <a:srgbClr val="ACD433"/>
              </a:buClr>
              <a:buSzPct val="80000"/>
              <a:buFont typeface="Wingdings 3"/>
              <a:buChar char=""/>
            </a:pPr>
            <a:r>
              <a:rPr lang="pl-PL" sz="2400">
                <a:solidFill>
                  <a:srgbClr val="FFFFFF"/>
                </a:solidFill>
                <a:latin typeface="Century Gothic"/>
              </a:rPr>
              <a:t>Nad tym jeziorem znajduje się bardzo fajna ścieżka przyrodniczej "Żabi Rechot". Na bardzo klimatycznym drewnianym pomoście możemy nie tylko podziwiać przepiękne krajobrazy roztaczające się nad jeziorem ale i dowiedzieć się czegoś więcej. Wzdłuż pomostu postawione są tabliczki przedstawiające informacje o występujących tu żabach oraz ich cykl rozwojowy. Na końcu pomostu znajduje się drewniany taras widokowy. Gdy wejdziemy na ostatnie piętro możemy się już tylko zachwycać. Z tej perspektywy widzimy praktycznie całe jezioro i Galwiecie.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73980" y="0"/>
            <a:ext cx="3625290" cy="685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133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14770" y="571680"/>
            <a:ext cx="5714820" cy="5714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768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    Wieża widokowa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2002" y="1800000"/>
            <a:ext cx="3009959" cy="4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14000" y="144000"/>
            <a:ext cx="4050000" cy="61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695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pl-PL"/>
              <a:t>WALORY TURYSTYCZNE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pl-PL"/>
              <a:t>Dwie Agroturystyki</a:t>
            </a:r>
          </a:p>
          <a:p>
            <a:pPr lvl="0"/>
            <a:r>
              <a:rPr lang="pl-PL"/>
              <a:t>Ścieżka ornitologiczna „Ptaki Puszczy Rominckiej”</a:t>
            </a:r>
          </a:p>
          <a:p>
            <a:pPr lvl="0"/>
            <a:r>
              <a:rPr lang="pl-PL"/>
              <a:t>Ścieżka przyrodnicza „Rechot”</a:t>
            </a:r>
          </a:p>
          <a:p>
            <a:pPr lvl="0"/>
            <a:r>
              <a:rPr lang="pl-PL"/>
              <a:t>Wieża widokowa</a:t>
            </a:r>
          </a:p>
          <a:p>
            <a:pPr lvl="0"/>
            <a:r>
              <a:rPr lang="pl-PL"/>
              <a:t>Dwa jeziora</a:t>
            </a:r>
          </a:p>
        </p:txBody>
      </p:sp>
    </p:spTree>
    <p:extLst>
      <p:ext uri="{BB962C8B-B14F-4D97-AF65-F5344CB8AC3E}">
        <p14:creationId xmlns:p14="http://schemas.microsoft.com/office/powerpoint/2010/main" val="2851509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/>
          <p:nvPr/>
        </p:nvGraphicFramePr>
        <p:xfrm>
          <a:off x="2282042" y="2950200"/>
          <a:ext cx="4577849" cy="2076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4" imgW="1047896" imgH="1047896" progId="Word.OpenDocumentText.12">
                  <p:embed/>
                </p:oleObj>
              </mc:Choice>
              <mc:Fallback>
                <p:oleObj r:id="rId4" imgW="1047896" imgH="1047896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2042" y="2950200"/>
                        <a:ext cx="4577849" cy="2076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/>
          <p:cNvGraphicFramePr/>
          <p:nvPr/>
        </p:nvGraphicFramePr>
        <p:xfrm>
          <a:off x="3564542" y="4680000"/>
          <a:ext cx="4589459" cy="107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6" imgW="1047896" imgH="1047896" progId="Word.OpenDocumentText.12">
                  <p:embed/>
                </p:oleObj>
              </mc:Choice>
              <mc:Fallback>
                <p:oleObj r:id="rId6" imgW="1047896" imgH="1047896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4542" y="4680000"/>
                        <a:ext cx="4589459" cy="1077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661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08000" y="0"/>
            <a:ext cx="9252090" cy="68576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iekt 2"/>
          <p:cNvGraphicFramePr/>
          <p:nvPr/>
        </p:nvGraphicFramePr>
        <p:xfrm>
          <a:off x="2688660" y="1931402"/>
          <a:ext cx="4583520" cy="1076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5" imgW="1047896" imgH="1047896" progId="Word.OpenDocumentText.12">
                  <p:embed/>
                </p:oleObj>
              </mc:Choice>
              <mc:Fallback>
                <p:oleObj r:id="rId5" imgW="1047896" imgH="1047896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88660" y="1931402"/>
                        <a:ext cx="4583520" cy="1076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8012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" y="0"/>
            <a:ext cx="9144089" cy="685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08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3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902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233640"/>
            <a:ext cx="4104000" cy="70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04000" y="-144000"/>
            <a:ext cx="5040090" cy="700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432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pole tekstowe 4"/>
          <p:cNvSpPr/>
          <p:nvPr/>
        </p:nvSpPr>
        <p:spPr>
          <a:xfrm>
            <a:off x="5141610" y="1659246"/>
            <a:ext cx="3714390" cy="22825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/>
            <a:endParaRPr lang="pl-PL" sz="2800" b="1">
              <a:solidFill>
                <a:srgbClr val="FFFFFF"/>
              </a:solidFill>
              <a:ea typeface="Microsoft YaHei" pitchFamily="2"/>
              <a:cs typeface="Arial" pitchFamily="2"/>
            </a:endParaRPr>
          </a:p>
          <a:p>
            <a:pPr algn="ctr"/>
            <a:r>
              <a:rPr lang="pl-PL" sz="2800" b="1">
                <a:solidFill>
                  <a:srgbClr val="FFFFFF"/>
                </a:solidFill>
                <a:ea typeface="Microsoft YaHei" pitchFamily="2"/>
                <a:cs typeface="Arial" pitchFamily="2"/>
              </a:rPr>
              <a:t>Galwiecie to niewielka wieś, leżąca w województwie warmińsko - mazurskim</a:t>
            </a:r>
          </a:p>
        </p:txBody>
      </p:sp>
      <p:sp>
        <p:nvSpPr>
          <p:cNvPr id="4" name="AutoShape 4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AutoShape 6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AutoShape 8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AutoShape 10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AutoShape 14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Tytuł 1"/>
          <p:cNvSpPr txBox="1">
            <a:spLocks noGrp="1"/>
          </p:cNvSpPr>
          <p:nvPr>
            <p:ph type="title" idx="4294967295"/>
          </p:nvPr>
        </p:nvSpPr>
        <p:spPr>
          <a:xfrm>
            <a:off x="486000" y="11887"/>
            <a:ext cx="7722000" cy="1500119"/>
          </a:xfrm>
          <a:gradFill>
            <a:gsLst>
              <a:gs pos="0">
                <a:srgbClr val="FAF3E4"/>
              </a:gs>
              <a:gs pos="100000">
                <a:srgbClr val="ECD07B"/>
              </a:gs>
            </a:gsLst>
            <a:lin ang="5400000"/>
          </a:gradFill>
          <a:ln w="9360">
            <a:solidFill>
              <a:srgbClr val="E6C133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1512000"/>
            <a:ext cx="49140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e tekstowe 11"/>
          <p:cNvSpPr txBox="1"/>
          <p:nvPr/>
        </p:nvSpPr>
        <p:spPr>
          <a:xfrm>
            <a:off x="1080000" y="43560"/>
            <a:ext cx="6732990" cy="240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>
              <a:buFont typeface="StarSymbol"/>
              <a:buNone/>
            </a:pPr>
            <a:r>
              <a:rPr lang="pl-PL" sz="4400" b="1">
                <a:solidFill>
                  <a:srgbClr val="000000"/>
                </a:solidFill>
                <a:ea typeface="Lucida Sans Unicode" pitchFamily="2"/>
                <a:cs typeface="Tahoma" pitchFamily="2"/>
              </a:rPr>
              <a:t>Gdzie znajduje się moja miejscowość?</a:t>
            </a:r>
          </a:p>
          <a:p>
            <a:pPr algn="ctr">
              <a:buFont typeface="StarSymbol"/>
              <a:buNone/>
            </a:pPr>
            <a:endParaRPr lang="pl-PL" sz="4400" b="1">
              <a:solidFill>
                <a:srgbClr val="000000"/>
              </a:solidFill>
              <a:ea typeface="Lucida Sans Unicode" pitchFamily="2"/>
              <a:cs typeface="Tahoma" pitchFamily="2"/>
            </a:endParaRPr>
          </a:p>
          <a:p>
            <a:pPr algn="ctr">
              <a:buFont typeface="StarSymbol"/>
              <a:buNone/>
            </a:pPr>
            <a:r>
              <a:rPr lang="pl-PL" sz="2000" b="1">
                <a:solidFill>
                  <a:srgbClr val="000000"/>
                </a:solidFill>
                <a:ea typeface="Lucida Sans Unicode" pitchFamily="2"/>
                <a:cs typeface="Tahoma" pitchFamily="2"/>
              </a:rPr>
              <a:t>Galwiecie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07999" y="3384000"/>
            <a:ext cx="3564000" cy="24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299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1043280" y="2880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 hangingPunct="1">
              <a:buNone/>
            </a:pPr>
            <a:r>
              <a:rPr lang="pl-PL" sz="3600" i="0">
                <a:solidFill>
                  <a:srgbClr val="FFFF99"/>
                </a:solidFill>
                <a:latin typeface="Century Gothic" pitchFamily="34"/>
              </a:rPr>
              <a:t>ŚLADAMI ROMINCKIEGO JELENIA</a:t>
            </a:r>
            <a:r>
              <a:rPr lang="pl-PL" sz="3600" i="0">
                <a:solidFill>
                  <a:srgbClr val="EBEBEB"/>
                </a:solidFill>
                <a:latin typeface="Century Gothic" pitchFamily="34"/>
              </a:rPr>
              <a:t/>
            </a:r>
            <a:br>
              <a:rPr lang="pl-PL" sz="3600" i="0">
                <a:solidFill>
                  <a:srgbClr val="EBEBEB"/>
                </a:solidFill>
                <a:latin typeface="Century Gothic" pitchFamily="34"/>
              </a:rPr>
            </a:br>
            <a:r>
              <a:rPr lang="pl-PL" sz="3600" i="0">
                <a:solidFill>
                  <a:srgbClr val="EBEBEB"/>
                </a:solidFill>
                <a:latin typeface="Century Gothic" pitchFamily="34"/>
              </a:rPr>
              <a:t>Rowerowy Szlak czerwony Puszczy Rominckiej wiedzie przez Galwiecie</a:t>
            </a: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/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endParaRPr lang="pl-PL" sz="3600" b="0" i="0">
              <a:solidFill>
                <a:srgbClr val="EBEBEB"/>
              </a:solidFill>
              <a:latin typeface="Century Gothic" pitchFamily="34"/>
            </a:endParaRP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866160" y="2603520"/>
            <a:ext cx="6570720" cy="341604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1001"/>
              </a:spcBef>
              <a:buNone/>
            </a:pPr>
            <a:r>
              <a:rPr lang="pl-PL" sz="1800">
                <a:solidFill>
                  <a:srgbClr val="404040"/>
                </a:solidFill>
                <a:latin typeface="Century Gothic"/>
              </a:rPr>
              <a:t/>
            </a:r>
            <a:br>
              <a:rPr lang="pl-PL" sz="1800">
                <a:solidFill>
                  <a:srgbClr val="404040"/>
                </a:solidFill>
                <a:latin typeface="Century Gothic"/>
              </a:rPr>
            </a:br>
            <a:r>
              <a:rPr lang="pl-PL" sz="1800">
                <a:solidFill>
                  <a:srgbClr val="404040"/>
                </a:solidFill>
                <a:latin typeface="Century Gothic"/>
              </a:rPr>
              <a:t/>
            </a:r>
            <a:br>
              <a:rPr lang="pl-PL" sz="1800">
                <a:solidFill>
                  <a:srgbClr val="404040"/>
                </a:solidFill>
                <a:latin typeface="Century Gothic"/>
              </a:rPr>
            </a:br>
            <a:endParaRPr lang="pl-PL" sz="1800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26000" y="2160000"/>
            <a:ext cx="7020000" cy="46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210330" y="4838760"/>
            <a:ext cx="2111670" cy="1497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>
              <a:spcBef>
                <a:spcPts val="1001"/>
              </a:spcBef>
            </a:pPr>
            <a:r>
              <a:rPr lang="pl-PL">
                <a:solidFill>
                  <a:srgbClr val="FFFFFF"/>
                </a:solidFill>
                <a:latin typeface="Century Gothic" pitchFamily="18"/>
                <a:ea typeface="Microsoft YaHei" pitchFamily="2"/>
                <a:cs typeface="Arial" pitchFamily="2"/>
              </a:rPr>
              <a:t>Trudnosc: Średni</a:t>
            </a:r>
          </a:p>
          <a:p>
            <a:pPr>
              <a:spcBef>
                <a:spcPts val="1001"/>
              </a:spcBef>
            </a:pPr>
            <a:r>
              <a:rPr lang="pl-PL">
                <a:solidFill>
                  <a:srgbClr val="FFFFFF"/>
                </a:solidFill>
                <a:latin typeface="Century Gothic" pitchFamily="18"/>
                <a:ea typeface="Microsoft YaHei" pitchFamily="2"/>
                <a:cs typeface="Arial" pitchFamily="2"/>
              </a:rPr>
              <a:t>Typ: Pieszy lub rowerowy</a:t>
            </a:r>
          </a:p>
          <a:p>
            <a:pPr>
              <a:spcBef>
                <a:spcPts val="1001"/>
              </a:spcBef>
            </a:pPr>
            <a:r>
              <a:rPr lang="pl-PL">
                <a:solidFill>
                  <a:srgbClr val="FFFFFF"/>
                </a:solidFill>
                <a:latin typeface="Century Gothic" pitchFamily="18"/>
                <a:ea typeface="Microsoft YaHei" pitchFamily="2"/>
                <a:cs typeface="Arial" pitchFamily="2"/>
              </a:rPr>
              <a:t>Dystans: 78 km</a:t>
            </a:r>
          </a:p>
          <a:p>
            <a:pPr>
              <a:spcBef>
                <a:spcPts val="1001"/>
              </a:spcBef>
            </a:pPr>
            <a:r>
              <a:rPr lang="pl-PL">
                <a:solidFill>
                  <a:srgbClr val="FFFFFF"/>
                </a:solidFill>
                <a:latin typeface="Century Gothic" pitchFamily="18"/>
                <a:ea typeface="Microsoft YaHei" pitchFamily="2"/>
                <a:cs typeface="Arial" pitchFamily="2"/>
              </a:rPr>
              <a:t>Szlak czerwony</a:t>
            </a:r>
          </a:p>
        </p:txBody>
      </p:sp>
    </p:spTree>
    <p:extLst>
      <p:ext uri="{BB962C8B-B14F-4D97-AF65-F5344CB8AC3E}">
        <p14:creationId xmlns:p14="http://schemas.microsoft.com/office/powerpoint/2010/main" val="1970088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672030" y="720001"/>
            <a:ext cx="7958250" cy="647099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pl-PL"/>
              <a:t>„Śladami rominckiego jelenia” o długości 78 km prowadzi z miejscowości Jurkiszki przez całą polską część Puszczy Rominckiej do miejscowości Żytkiejmy i z powrotem do Gołdapi. Na jego trasie oprócz delektowania się pięknem polskiej tajgi warto zobaczyć XIX w. pałac w Galwieciach ,  głaz Wilhelma 2000, mosty w Satńczykach (7), wiadukt i mosty w Kiepojciach , w Botkunach . Na trasie spotkamy też kilka ścieżek edukacyjnych Parku Krajobrazowego Puszczy Rominckiej. Szlak w kilku miejscach spotyka się z rowerowym szlakiem greenvelo, a także szlakiem rowerowym „Pierścień rowerowy Suwalszczyzny, szlakiem rowerowym „Podlaski szlak bociany” oraz pieszymi szlakami: niebieskim, zielonym, czerwonym i żółtym, które również mogą być wykorzystane jako szlaki rowerowe, dzięki czemu trasę można dopasować do swoich potrzeb i możliwości</a:t>
            </a:r>
          </a:p>
        </p:txBody>
      </p:sp>
    </p:spTree>
    <p:extLst>
      <p:ext uri="{BB962C8B-B14F-4D97-AF65-F5344CB8AC3E}">
        <p14:creationId xmlns:p14="http://schemas.microsoft.com/office/powerpoint/2010/main" val="371032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48710" y="3020400"/>
            <a:ext cx="7228980" cy="844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Font typeface="StarSymbol"/>
              <a:buNone/>
            </a:pPr>
            <a:r>
              <a:rPr sz="6000" b="1">
                <a:solidFill>
                  <a:srgbClr val="FFFFFF"/>
                </a:solidFill>
                <a:latin typeface="Times New Roman"/>
                <a:ea typeface="Calibri" pitchFamily="2"/>
                <a:cs typeface="Times New Roman" pitchFamily="2"/>
              </a:rPr>
              <a:t>PRZYRODA</a:t>
            </a:r>
          </a:p>
        </p:txBody>
      </p:sp>
    </p:spTree>
    <p:extLst>
      <p:ext uri="{BB962C8B-B14F-4D97-AF65-F5344CB8AC3E}">
        <p14:creationId xmlns:p14="http://schemas.microsoft.com/office/powerpoint/2010/main" val="4254701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36570" y="2448000"/>
            <a:ext cx="4907520" cy="39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4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179280" y="471960"/>
            <a:ext cx="6570720" cy="341604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222222"/>
              </a:buClr>
              <a:buSzPct val="80000"/>
              <a:buFont typeface="Wingdings 3"/>
              <a:buChar char=""/>
            </a:pPr>
            <a:r>
              <a:rPr lang="pl-PL" sz="2800" b="1">
                <a:latin typeface="Arial"/>
                <a:cs typeface="Times New Roman" pitchFamily="2"/>
              </a:rPr>
              <a:t>Puszcza Romincka charakteryzuje się unikalną fauną i florą, przypominającą nieco </a:t>
            </a:r>
            <a:r>
              <a:rPr lang="pl-PL" sz="2800" b="1" u="sng">
                <a:latin typeface="Arial"/>
                <a:cs typeface="Times New Roman" pitchFamily="2"/>
                <a:hlinkClick r:id="rId4"/>
              </a:rPr>
              <a:t>tajgę</a:t>
            </a:r>
            <a:r>
              <a:rPr lang="pl-PL" sz="2800" b="1">
                <a:latin typeface="Arial"/>
                <a:cs typeface="Times New Roman" pitchFamily="2"/>
              </a:rPr>
              <a:t>. Przeważają tu drzewostany sosnowo-świerkowe z domieszką </a:t>
            </a:r>
            <a:r>
              <a:rPr lang="pl-PL" sz="2800" b="1" u="sng">
                <a:latin typeface="Arial"/>
                <a:cs typeface="Times New Roman" pitchFamily="2"/>
                <a:hlinkClick r:id="rId5"/>
              </a:rPr>
              <a:t>dębu</a:t>
            </a:r>
            <a:r>
              <a:rPr lang="pl-PL" sz="2800" b="1">
                <a:latin typeface="Arial"/>
                <a:cs typeface="Times New Roman" pitchFamily="2"/>
              </a:rPr>
              <a:t>, </a:t>
            </a:r>
            <a:r>
              <a:rPr lang="pl-PL" sz="2800" b="1" u="sng">
                <a:latin typeface="Arial"/>
                <a:cs typeface="Times New Roman" pitchFamily="2"/>
                <a:hlinkClick r:id="rId6"/>
              </a:rPr>
              <a:t>lipy</a:t>
            </a:r>
            <a:r>
              <a:rPr lang="pl-PL" sz="2800" b="1">
                <a:latin typeface="Arial"/>
                <a:cs typeface="Times New Roman" pitchFamily="2"/>
              </a:rPr>
              <a:t>, </a:t>
            </a:r>
            <a:r>
              <a:rPr lang="pl-PL" sz="2800" b="1" u="sng">
                <a:latin typeface="Arial"/>
                <a:cs typeface="Times New Roman" pitchFamily="2"/>
                <a:hlinkClick r:id="rId7"/>
              </a:rPr>
              <a:t>brzozy</a:t>
            </a:r>
            <a:r>
              <a:rPr lang="pl-PL" sz="2800" b="1">
                <a:latin typeface="Arial"/>
                <a:cs typeface="Times New Roman" pitchFamily="2"/>
              </a:rPr>
              <a:t> i </a:t>
            </a:r>
            <a:r>
              <a:rPr lang="pl-PL" sz="2800" b="1" u="sng">
                <a:latin typeface="Arial"/>
                <a:cs typeface="Times New Roman" pitchFamily="2"/>
                <a:hlinkClick r:id="rId8"/>
              </a:rPr>
              <a:t>grabu</a:t>
            </a:r>
            <a:r>
              <a:rPr lang="pl-PL" sz="2800" b="1">
                <a:latin typeface="Arial"/>
                <a:cs typeface="Times New Roman" pitchFamily="2"/>
              </a:rPr>
              <a:t>.</a:t>
            </a:r>
          </a:p>
          <a:p>
            <a:pPr marL="0" lvl="0" indent="0" hangingPunct="1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ACD433"/>
              </a:buClr>
              <a:buSzPct val="80000"/>
              <a:buFont typeface="Wingdings 3"/>
              <a:buChar char=""/>
            </a:pPr>
            <a:r>
              <a:rPr lang="pl-PL" sz="2800" b="1">
                <a:latin typeface="Calibri"/>
                <a:cs typeface="Times New Roman" pitchFamily="2"/>
              </a:rPr>
              <a:t>Drzewostan Puszczy Rominckiej –</a:t>
            </a:r>
          </a:p>
          <a:p>
            <a:pPr marL="0" lvl="0" indent="0" hangingPunct="1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ACD433"/>
              </a:buClr>
              <a:buSzPct val="80000"/>
              <a:buFont typeface="Wingdings 3"/>
              <a:buChar char=""/>
            </a:pPr>
            <a:r>
              <a:rPr lang="pl-PL" sz="2800" b="1">
                <a:latin typeface="Calibri"/>
                <a:cs typeface="Times New Roman" pitchFamily="2"/>
              </a:rPr>
              <a:t> przeważają  drzewa  iglaste.</a:t>
            </a:r>
          </a:p>
          <a:p>
            <a:pPr marL="0" lvl="0" indent="0" hangingPunct="1">
              <a:lnSpc>
                <a:spcPct val="115000"/>
              </a:lnSpc>
              <a:spcBef>
                <a:spcPts val="1001"/>
              </a:spcBef>
              <a:buNone/>
            </a:pPr>
            <a:endParaRPr lang="pl-PL" sz="1800">
              <a:solidFill>
                <a:srgbClr val="404040"/>
              </a:solidFill>
              <a:latin typeface="Century Gothic"/>
              <a:cs typeface="Times New Rom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96431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90000" y="-144000"/>
            <a:ext cx="5130000" cy="72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900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pl-PL" sz="8000"/>
              <a:t>FLORA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866160" y="2603520"/>
            <a:ext cx="6570720" cy="341604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999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0000" y="-18000"/>
            <a:ext cx="9180000" cy="70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287280" y="2160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lnSpc>
                <a:spcPct val="115000"/>
              </a:lnSpc>
              <a:spcAft>
                <a:spcPts val="1001"/>
              </a:spcAft>
              <a:buNone/>
            </a:pPr>
            <a:r>
              <a:rPr lang="pl-PL" sz="3200" b="0" i="0">
                <a:solidFill>
                  <a:srgbClr val="000000"/>
                </a:solidFill>
                <a:latin typeface="Tahoma" pitchFamily="34"/>
                <a:cs typeface="Times New Roman" pitchFamily="2"/>
              </a:rPr>
              <a:t>Rośnie tu </a:t>
            </a:r>
            <a:r>
              <a:rPr lang="pl-PL" sz="3200" i="0">
                <a:solidFill>
                  <a:srgbClr val="000000"/>
                </a:solidFill>
                <a:latin typeface="Tahoma" pitchFamily="34"/>
                <a:cs typeface="Times New Roman" pitchFamily="2"/>
              </a:rPr>
              <a:t>manna litewska</a:t>
            </a:r>
            <a:r>
              <a:rPr lang="pl-PL" sz="3200" b="0" i="0">
                <a:solidFill>
                  <a:srgbClr val="000000"/>
                </a:solidFill>
                <a:latin typeface="Tahoma" pitchFamily="34"/>
                <a:cs typeface="Times New Roman" pitchFamily="2"/>
              </a:rPr>
              <a:t>  - gatunek borealny, który w Puszczy Rominckiej ma jedyne stanowisko w Polsce. </a:t>
            </a:r>
            <a:r>
              <a:rPr lang="pl-PL" sz="20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  <a:t/>
            </a:r>
            <a:br>
              <a:rPr lang="pl-PL" sz="20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</a:br>
            <a:endParaRPr lang="pl-PL" sz="2000" b="0" i="0">
              <a:solidFill>
                <a:srgbClr val="EBEBEB"/>
              </a:solidFill>
              <a:latin typeface="Calibri" pitchFamily="34"/>
              <a:cs typeface="Times New Rom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89683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7400" y="-144000"/>
            <a:ext cx="426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Istnieją tu jedyne na całym niżu Polski stanowiska rzadkiego gatunku </a:t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storczyka – </a:t>
            </a:r>
            <a:r>
              <a:rPr lang="pl-PL" sz="3600" b="0" i="0" u="sng">
                <a:solidFill>
                  <a:srgbClr val="EBEBEB"/>
                </a:solidFill>
                <a:latin typeface="Century Gothic" pitchFamily="34"/>
                <a:hlinkClick r:id="rId4"/>
              </a:rPr>
              <a:t>gółki wonnej</a:t>
            </a:r>
          </a:p>
        </p:txBody>
      </p:sp>
    </p:spTree>
    <p:extLst>
      <p:ext uri="{BB962C8B-B14F-4D97-AF65-F5344CB8AC3E}">
        <p14:creationId xmlns:p14="http://schemas.microsoft.com/office/powerpoint/2010/main" val="2888529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lnSpc>
                <a:spcPct val="115000"/>
              </a:lnSpc>
              <a:spcAft>
                <a:spcPts val="1001"/>
              </a:spcAft>
              <a:buNone/>
            </a:pPr>
            <a:r>
              <a:rPr lang="pl-PL" sz="36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  <a:t>Malina moroszka</a:t>
            </a:r>
            <a:r>
              <a:rPr lang="pl-PL" sz="24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  <a:t/>
            </a:r>
            <a:br>
              <a:rPr lang="pl-PL" sz="24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</a:br>
            <a:endParaRPr lang="pl-PL" sz="2400" b="0" i="0">
              <a:solidFill>
                <a:srgbClr val="EBEBEB"/>
              </a:solidFill>
              <a:latin typeface="Calibri" pitchFamily="34"/>
              <a:cs typeface="Times New Roman" pitchFamily="2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02000" y="216000"/>
            <a:ext cx="6156000" cy="66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910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5140" y="0"/>
            <a:ext cx="89280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czosnek niedźwiedzi</a:t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endParaRPr lang="pl-PL" sz="3600" b="0" i="0">
              <a:solidFill>
                <a:srgbClr val="EBEBEB"/>
              </a:solidFill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1743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0" y="1800"/>
            <a:ext cx="9143820" cy="6854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74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17280" y="4320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W Puszczy Rominckiej uwagę zwraca 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także obfitość porostów zaliczanych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do królestwa grzybów. Ich obecność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 wynika z małego skażenia powietrza.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Stwierdzono tu występowanie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241 gatunków porostów, w  tym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47 gatunków objętych ochroną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prawną. Dużą osobliwością jest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 granicznik płucnik zaliczany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do największych polskich porostów,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którego plechy osiągają do 40 cm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 średnicy oraz okazałe brodaczki 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o zwisających plechach, mierzące 30 cm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 i więcej.</a:t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/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/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/>
            </a:r>
            <a:b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</a:br>
            <a:r>
              <a:rPr lang="pl-PL" sz="2000" b="0" i="0">
                <a:solidFill>
                  <a:srgbClr val="FFFFFF"/>
                </a:solidFill>
                <a:latin typeface="Tahoma" pitchFamily="34"/>
                <a:cs typeface="Times New Roman" pitchFamily="2"/>
              </a:rPr>
              <a:t>         </a:t>
            </a: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granicznik płucnik</a:t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endParaRPr lang="pl-PL" sz="3600" b="0" i="0">
              <a:solidFill>
                <a:srgbClr val="EBEBEB"/>
              </a:solidFill>
              <a:latin typeface="Century Gothic" pitchFamily="34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18002" y="0"/>
            <a:ext cx="566567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583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0"/>
            <a:ext cx="89280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lnSpc>
                <a:spcPct val="115000"/>
              </a:lnSpc>
              <a:spcAft>
                <a:spcPts val="1001"/>
              </a:spcAft>
              <a:buNone/>
            </a:pPr>
            <a:r>
              <a:rPr lang="pl-PL" sz="3600" b="0" i="0">
                <a:solidFill>
                  <a:srgbClr val="EBEBEB"/>
                </a:solidFill>
                <a:latin typeface="Tahoma" pitchFamily="34"/>
                <a:cs typeface="Times New Roman" pitchFamily="2"/>
              </a:rPr>
              <a:t>brodaczki</a:t>
            </a:r>
            <a:r>
              <a:rPr lang="pl-PL" sz="20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  <a:t/>
            </a:r>
            <a:br>
              <a:rPr lang="pl-PL" sz="20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</a:br>
            <a:endParaRPr lang="pl-PL" sz="2000" b="0" i="0">
              <a:solidFill>
                <a:srgbClr val="EBEBEB"/>
              </a:solidFill>
              <a:latin typeface="Calibri" pitchFamily="34"/>
              <a:cs typeface="Times New Rom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71401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 hangingPunct="1">
              <a:buNone/>
            </a:pPr>
            <a:r>
              <a:rPr lang="pl-PL" sz="9600" i="0">
                <a:solidFill>
                  <a:srgbClr val="EBEBEB"/>
                </a:solidFill>
                <a:latin typeface="Century Gothic" pitchFamily="34"/>
              </a:rPr>
              <a:t>Fauna</a:t>
            </a: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 </a:t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endParaRPr lang="pl-PL" sz="3600" b="0" i="0">
              <a:solidFill>
                <a:srgbClr val="EBEBEB"/>
              </a:solidFill>
              <a:latin typeface="Century Gothic" pitchFamily="34"/>
            </a:endParaRP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866160" y="2603520"/>
            <a:ext cx="6570720" cy="341604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0436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72000"/>
            <a:ext cx="3294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94000" y="0"/>
            <a:ext cx="351000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73750" y="3384000"/>
            <a:ext cx="3152250" cy="34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696000" y="0"/>
            <a:ext cx="244809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26000" y="3384000"/>
            <a:ext cx="271809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0" y="3528000"/>
            <a:ext cx="3294000" cy="333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831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000" y="3"/>
            <a:ext cx="8820090" cy="698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Ryś</a:t>
            </a:r>
          </a:p>
        </p:txBody>
      </p:sp>
    </p:spTree>
    <p:extLst>
      <p:ext uri="{BB962C8B-B14F-4D97-AF65-F5344CB8AC3E}">
        <p14:creationId xmlns:p14="http://schemas.microsoft.com/office/powerpoint/2010/main" val="820810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0"/>
            <a:ext cx="89280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000000"/>
                </a:solidFill>
                <a:latin typeface="Century Gothic" pitchFamily="34"/>
              </a:rPr>
              <a:t>zając bielak</a:t>
            </a: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/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endParaRPr lang="pl-PL" sz="3600" b="0" i="0">
              <a:solidFill>
                <a:srgbClr val="EBEBEB"/>
              </a:solidFill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60535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0000" y="-144000"/>
            <a:ext cx="8910000" cy="69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972000" y="5760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lnSpc>
                <a:spcPct val="115000"/>
              </a:lnSpc>
              <a:spcAft>
                <a:spcPts val="1001"/>
              </a:spcAft>
              <a:buNone/>
            </a:pPr>
            <a:r>
              <a:rPr lang="pl-PL" sz="3600" b="0" i="0">
                <a:solidFill>
                  <a:srgbClr val="000000"/>
                </a:solidFill>
                <a:latin typeface="Calibri" pitchFamily="34"/>
                <a:cs typeface="Times New Roman" pitchFamily="2"/>
              </a:rPr>
              <a:t>Gronostaj</a:t>
            </a:r>
            <a:r>
              <a:rPr lang="pl-PL" sz="24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  <a:t/>
            </a:r>
            <a:br>
              <a:rPr lang="pl-PL" sz="24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</a:br>
            <a:endParaRPr lang="pl-PL" sz="2400" b="0" i="0">
              <a:solidFill>
                <a:srgbClr val="EBEBEB"/>
              </a:solidFill>
              <a:latin typeface="Calibri" pitchFamily="34"/>
              <a:cs typeface="Times New Rom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50105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0"/>
            <a:ext cx="415800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77999" y="3"/>
            <a:ext cx="3381750" cy="436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61750" y="3096000"/>
            <a:ext cx="3908250" cy="35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2521200">
            <a:off x="3413267" y="1529634"/>
            <a:ext cx="3206250" cy="25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613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3"/>
            <a:ext cx="8928090" cy="698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dzięcioł biało grzbietowy</a:t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endParaRPr lang="pl-PL" sz="3600" b="0" i="0">
              <a:solidFill>
                <a:srgbClr val="EBEBEB"/>
              </a:solidFill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033515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0"/>
            <a:ext cx="89280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lnSpc>
                <a:spcPct val="115000"/>
              </a:lnSpc>
              <a:spcAft>
                <a:spcPts val="1001"/>
              </a:spcAft>
              <a:buNone/>
            </a:pPr>
            <a:r>
              <a:rPr lang="pl-PL" sz="3600" b="0" i="0">
                <a:solidFill>
                  <a:srgbClr val="000000"/>
                </a:solidFill>
                <a:latin typeface="Calibri" pitchFamily="34"/>
                <a:cs typeface="Times New Roman" pitchFamily="2"/>
              </a:rPr>
              <a:t>Cietrzewie</a:t>
            </a:r>
            <a:r>
              <a:rPr lang="pl-PL" sz="24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  <a:t/>
            </a:r>
            <a:br>
              <a:rPr lang="pl-PL" sz="24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</a:br>
            <a:endParaRPr lang="pl-PL" sz="2400" b="0" i="0">
              <a:solidFill>
                <a:srgbClr val="EBEBEB"/>
              </a:solidFill>
              <a:latin typeface="Calibri" pitchFamily="34"/>
              <a:cs typeface="Times New Rom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04563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55090" y="576003"/>
            <a:ext cx="6570720" cy="1500119"/>
          </a:xfrm>
          <a:gradFill>
            <a:gsLst>
              <a:gs pos="0">
                <a:srgbClr val="FAF3E4"/>
              </a:gs>
              <a:gs pos="100000">
                <a:srgbClr val="ECD07B"/>
              </a:gs>
            </a:gsLst>
            <a:lin ang="5400000"/>
          </a:gradFill>
          <a:ln w="9360">
            <a:solidFill>
              <a:srgbClr val="E6C133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i="0">
                <a:solidFill>
                  <a:srgbClr val="000000"/>
                </a:solidFill>
                <a:latin typeface="Century Gothic" pitchFamily="34"/>
              </a:rPr>
              <a:t>W jakiej gminie i powiecie to chyba</a:t>
            </a:r>
            <a:br>
              <a:rPr lang="pl-PL" sz="3600" i="0">
                <a:solidFill>
                  <a:srgbClr val="000000"/>
                </a:solidFill>
                <a:latin typeface="Century Gothic" pitchFamily="34"/>
              </a:rPr>
            </a:br>
            <a:r>
              <a:rPr lang="pl-PL" sz="3600" i="0">
                <a:solidFill>
                  <a:srgbClr val="000000"/>
                </a:solidFill>
                <a:latin typeface="Century Gothic" pitchFamily="34"/>
              </a:rPr>
              <a:t> wszyscy wiecie…</a:t>
            </a:r>
          </a:p>
        </p:txBody>
      </p:sp>
      <p:sp>
        <p:nvSpPr>
          <p:cNvPr id="3" name="Objaśnienie w chmurce 4"/>
          <p:cNvSpPr/>
          <p:nvPr/>
        </p:nvSpPr>
        <p:spPr>
          <a:xfrm>
            <a:off x="5759640" y="2573280"/>
            <a:ext cx="3285900" cy="1642680"/>
          </a:xfrm>
          <a:custGeom>
            <a:avLst>
              <a:gd name="f0" fmla="val -45836"/>
              <a:gd name="f1" fmla="val 102827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*/ 5419351 1 1725033"/>
              <a:gd name="f10" fmla="val -2147483647"/>
              <a:gd name="f11" fmla="val 2147483647"/>
              <a:gd name="f12" fmla="val 1930"/>
              <a:gd name="f13" fmla="val 7160"/>
              <a:gd name="f14" fmla="val 1530"/>
              <a:gd name="f15" fmla="val 4490"/>
              <a:gd name="f16" fmla="val 3400"/>
              <a:gd name="f17" fmla="val 1970"/>
              <a:gd name="f18" fmla="val 5270"/>
              <a:gd name="f19" fmla="val 5860"/>
              <a:gd name="f20" fmla="val 1950"/>
              <a:gd name="f21" fmla="val 6470"/>
              <a:gd name="f22" fmla="val 2210"/>
              <a:gd name="f23" fmla="val 6970"/>
              <a:gd name="f24" fmla="val 2600"/>
              <a:gd name="f25" fmla="val 7450"/>
              <a:gd name="f26" fmla="val 1390"/>
              <a:gd name="f27" fmla="val 8340"/>
              <a:gd name="f28" fmla="val 650"/>
              <a:gd name="f29" fmla="val 9340"/>
              <a:gd name="f30" fmla="val 10004"/>
              <a:gd name="f31" fmla="val 690"/>
              <a:gd name="f32" fmla="val 10710"/>
              <a:gd name="f33" fmla="val 1050"/>
              <a:gd name="f34" fmla="val 11210"/>
              <a:gd name="f35" fmla="val 1700"/>
              <a:gd name="f36" fmla="val 11570"/>
              <a:gd name="f37" fmla="val 630"/>
              <a:gd name="f38" fmla="val 12330"/>
              <a:gd name="f39" fmla="val 13150"/>
              <a:gd name="f40" fmla="val 13840"/>
              <a:gd name="f41" fmla="val 14470"/>
              <a:gd name="f42" fmla="val 460"/>
              <a:gd name="f43" fmla="val 14870"/>
              <a:gd name="f44" fmla="val 1160"/>
              <a:gd name="f45" fmla="val 15330"/>
              <a:gd name="f46" fmla="val 440"/>
              <a:gd name="f47" fmla="val 16020"/>
              <a:gd name="f48" fmla="val 16740"/>
              <a:gd name="f49" fmla="val 17910"/>
              <a:gd name="f50" fmla="val 18900"/>
              <a:gd name="f51" fmla="val 1130"/>
              <a:gd name="f52" fmla="val 19110"/>
              <a:gd name="f53" fmla="val 2710"/>
              <a:gd name="f54" fmla="val 20240"/>
              <a:gd name="f55" fmla="val 3150"/>
              <a:gd name="f56" fmla="val 21060"/>
              <a:gd name="f57" fmla="val 4580"/>
              <a:gd name="f58" fmla="val 6220"/>
              <a:gd name="f59" fmla="val 6720"/>
              <a:gd name="f60" fmla="val 21000"/>
              <a:gd name="f61" fmla="val 7200"/>
              <a:gd name="f62" fmla="val 20830"/>
              <a:gd name="f63" fmla="val 7660"/>
              <a:gd name="f64" fmla="val 21310"/>
              <a:gd name="f65" fmla="val 8460"/>
              <a:gd name="f66" fmla="val 9450"/>
              <a:gd name="f67" fmla="val 10460"/>
              <a:gd name="f68" fmla="val 12750"/>
              <a:gd name="f69" fmla="val 20310"/>
              <a:gd name="f70" fmla="val 14680"/>
              <a:gd name="f71" fmla="val 18650"/>
              <a:gd name="f72" fmla="val 15010"/>
              <a:gd name="f73" fmla="val 17200"/>
              <a:gd name="f74" fmla="val 17370"/>
              <a:gd name="f75" fmla="val 18920"/>
              <a:gd name="f76" fmla="val 15770"/>
              <a:gd name="f77" fmla="val 15220"/>
              <a:gd name="f78" fmla="val 14700"/>
              <a:gd name="f79" fmla="val 18710"/>
              <a:gd name="f80" fmla="val 14240"/>
              <a:gd name="f81" fmla="val 18310"/>
              <a:gd name="f82" fmla="val 13820"/>
              <a:gd name="f83" fmla="val 12490"/>
              <a:gd name="f84" fmla="val 11000"/>
              <a:gd name="f85" fmla="val 9890"/>
              <a:gd name="f86" fmla="val 8840"/>
              <a:gd name="f87" fmla="val 20790"/>
              <a:gd name="f88" fmla="val 8210"/>
              <a:gd name="f89" fmla="val 19510"/>
              <a:gd name="f90" fmla="val 7620"/>
              <a:gd name="f91" fmla="val 20000"/>
              <a:gd name="f92" fmla="val 7930"/>
              <a:gd name="f93" fmla="val 20290"/>
              <a:gd name="f94" fmla="val 6240"/>
              <a:gd name="f95" fmla="val 4850"/>
              <a:gd name="f96" fmla="val 3570"/>
              <a:gd name="f97" fmla="val 19280"/>
              <a:gd name="f98" fmla="val 2900"/>
              <a:gd name="f99" fmla="val 17640"/>
              <a:gd name="f100" fmla="val 1300"/>
              <a:gd name="f101" fmla="val 17600"/>
              <a:gd name="f102" fmla="val 480"/>
              <a:gd name="f103" fmla="val 16300"/>
              <a:gd name="f104" fmla="val 14660"/>
              <a:gd name="f105" fmla="val 13900"/>
              <a:gd name="f106" fmla="val 13210"/>
              <a:gd name="f107" fmla="val 1070"/>
              <a:gd name="f108" fmla="val 12640"/>
              <a:gd name="f109" fmla="val 380"/>
              <a:gd name="f110" fmla="val 12160"/>
              <a:gd name="f111" fmla="val 10120"/>
              <a:gd name="f112" fmla="val 8590"/>
              <a:gd name="f113" fmla="val 840"/>
              <a:gd name="f114" fmla="val 7330"/>
              <a:gd name="f115" fmla="val 7410"/>
              <a:gd name="f116" fmla="val 2040"/>
              <a:gd name="f117" fmla="val 7690"/>
              <a:gd name="f118" fmla="val 2090"/>
              <a:gd name="f119" fmla="val 7920"/>
              <a:gd name="f120" fmla="val 2790"/>
              <a:gd name="f121" fmla="val 7480"/>
              <a:gd name="f122" fmla="val 3050"/>
              <a:gd name="f123" fmla="val 7670"/>
              <a:gd name="f124" fmla="val 3310"/>
              <a:gd name="f125" fmla="val 11130"/>
              <a:gd name="f126" fmla="val 1910"/>
              <a:gd name="f127" fmla="val 11080"/>
              <a:gd name="f128" fmla="val 2160"/>
              <a:gd name="f129" fmla="val 11030"/>
              <a:gd name="f130" fmla="val 2400"/>
              <a:gd name="f131" fmla="val 14720"/>
              <a:gd name="f132" fmla="val 1400"/>
              <a:gd name="f133" fmla="val 14640"/>
              <a:gd name="f134" fmla="val 1720"/>
              <a:gd name="f135" fmla="val 14540"/>
              <a:gd name="f136" fmla="val 2010"/>
              <a:gd name="f137" fmla="val 19130"/>
              <a:gd name="f138" fmla="val 2890"/>
              <a:gd name="f139" fmla="val 19230"/>
              <a:gd name="f140" fmla="val 3290"/>
              <a:gd name="f141" fmla="val 19190"/>
              <a:gd name="f142" fmla="val 3380"/>
              <a:gd name="f143" fmla="val 20660"/>
              <a:gd name="f144" fmla="val 8170"/>
              <a:gd name="f145" fmla="val 20430"/>
              <a:gd name="f146" fmla="val 8620"/>
              <a:gd name="f147" fmla="val 20110"/>
              <a:gd name="f148" fmla="val 8990"/>
              <a:gd name="f149" fmla="val 18660"/>
              <a:gd name="f150" fmla="val 18740"/>
              <a:gd name="f151" fmla="val 14200"/>
              <a:gd name="f152" fmla="val 18280"/>
              <a:gd name="f153" fmla="val 12200"/>
              <a:gd name="f154" fmla="val 17000"/>
              <a:gd name="f155" fmla="val 11450"/>
              <a:gd name="f156" fmla="val 14320"/>
              <a:gd name="f157" fmla="val 17980"/>
              <a:gd name="f158" fmla="val 14350"/>
              <a:gd name="f159" fmla="val 17680"/>
              <a:gd name="f160" fmla="val 14370"/>
              <a:gd name="f161" fmla="val 17360"/>
              <a:gd name="f162" fmla="val 8220"/>
              <a:gd name="f163" fmla="val 8060"/>
              <a:gd name="f164" fmla="val 19250"/>
              <a:gd name="f165" fmla="val 7960"/>
              <a:gd name="f166" fmla="val 18950"/>
              <a:gd name="f167" fmla="val 7860"/>
              <a:gd name="f168" fmla="val 18640"/>
              <a:gd name="f169" fmla="val 3090"/>
              <a:gd name="f170" fmla="val 3280"/>
              <a:gd name="f171" fmla="val 17540"/>
              <a:gd name="f172" fmla="val 3460"/>
              <a:gd name="f173" fmla="val 17450"/>
              <a:gd name="f174" fmla="val 12900"/>
              <a:gd name="f175" fmla="val 1780"/>
              <a:gd name="f176" fmla="val 13130"/>
              <a:gd name="f177" fmla="val 2330"/>
              <a:gd name="f178" fmla="val 13040"/>
              <a:gd name="f179" fmla="*/ 1800 1800 1"/>
              <a:gd name="f180" fmla="+- 0 0 0"/>
              <a:gd name="f181" fmla="+- 0 0 360"/>
              <a:gd name="f182" fmla="val 1800"/>
              <a:gd name="f183" fmla="*/ 1200 1200 1"/>
              <a:gd name="f184" fmla="val 1200"/>
              <a:gd name="f185" fmla="*/ 700 700 1"/>
              <a:gd name="f186" fmla="val 700"/>
              <a:gd name="f187" fmla="*/ f5 1 21600"/>
              <a:gd name="f188" fmla="*/ f6 1 21600"/>
              <a:gd name="f189" fmla="*/ f9 1 180"/>
              <a:gd name="f190" fmla="pin -2147483647 f0 2147483647"/>
              <a:gd name="f191" fmla="pin -2147483647 f1 2147483647"/>
              <a:gd name="f192" fmla="*/ 0 f9 1"/>
              <a:gd name="f193" fmla="*/ f180 f2 1"/>
              <a:gd name="f194" fmla="*/ f181 f2 1"/>
              <a:gd name="f195" fmla="+- f190 0 10800"/>
              <a:gd name="f196" fmla="+- f191 0 10800"/>
              <a:gd name="f197" fmla="val f190"/>
              <a:gd name="f198" fmla="val f191"/>
              <a:gd name="f199" fmla="*/ f190 f187 1"/>
              <a:gd name="f200" fmla="*/ f191 f188 1"/>
              <a:gd name="f201" fmla="*/ 3000 f187 1"/>
              <a:gd name="f202" fmla="*/ 17110 f187 1"/>
              <a:gd name="f203" fmla="*/ 17330 f188 1"/>
              <a:gd name="f204" fmla="*/ 3320 f188 1"/>
              <a:gd name="f205" fmla="*/ f192 1 f4"/>
              <a:gd name="f206" fmla="*/ f193 1 f4"/>
              <a:gd name="f207" fmla="*/ f194 1 f4"/>
              <a:gd name="f208" fmla="+- 0 0 f196"/>
              <a:gd name="f209" fmla="+- 0 0 f195"/>
              <a:gd name="f210" fmla="+- 0 0 f205"/>
              <a:gd name="f211" fmla="+- f206 0 f3"/>
              <a:gd name="f212" fmla="+- f207 0 f3"/>
              <a:gd name="f213" fmla="at2 f208 f209"/>
              <a:gd name="f214" fmla="*/ f210 f2 1"/>
              <a:gd name="f215" fmla="+- f212 0 f211"/>
              <a:gd name="f216" fmla="+- f213 f3 0"/>
              <a:gd name="f217" fmla="*/ f214 1 f9"/>
              <a:gd name="f218" fmla="*/ f216 f9 1"/>
              <a:gd name="f219" fmla="+- f217 0 f3"/>
              <a:gd name="f220" fmla="*/ f218 1 f2"/>
              <a:gd name="f221" fmla="cos 1 f219"/>
              <a:gd name="f222" fmla="sin 1 f219"/>
              <a:gd name="f223" fmla="+- 0 0 f220"/>
              <a:gd name="f224" fmla="+- 0 0 f221"/>
              <a:gd name="f225" fmla="+- 0 0 f222"/>
              <a:gd name="f226" fmla="val f223"/>
              <a:gd name="f227" fmla="*/ 1800 f224 1"/>
              <a:gd name="f228" fmla="*/ 1800 f225 1"/>
              <a:gd name="f229" fmla="*/ 1200 f224 1"/>
              <a:gd name="f230" fmla="*/ 1200 f225 1"/>
              <a:gd name="f231" fmla="*/ 700 f224 1"/>
              <a:gd name="f232" fmla="*/ 700 f225 1"/>
              <a:gd name="f233" fmla="*/ f226 1 f189"/>
              <a:gd name="f234" fmla="*/ f227 f227 1"/>
              <a:gd name="f235" fmla="*/ f228 f228 1"/>
              <a:gd name="f236" fmla="*/ f229 f229 1"/>
              <a:gd name="f237" fmla="*/ f230 f230 1"/>
              <a:gd name="f238" fmla="*/ f231 f231 1"/>
              <a:gd name="f239" fmla="*/ f232 f232 1"/>
              <a:gd name="f240" fmla="*/ f233 f189 1"/>
              <a:gd name="f241" fmla="+- f234 f235 0"/>
              <a:gd name="f242" fmla="+- f236 f237 0"/>
              <a:gd name="f243" fmla="+- f238 f239 0"/>
              <a:gd name="f244" fmla="+- 0 0 f240"/>
              <a:gd name="f245" fmla="sqrt f241"/>
              <a:gd name="f246" fmla="sqrt f242"/>
              <a:gd name="f247" fmla="sqrt f243"/>
              <a:gd name="f248" fmla="*/ f244 f2 1"/>
              <a:gd name="f249" fmla="*/ f179 1 f245"/>
              <a:gd name="f250" fmla="*/ f183 1 f246"/>
              <a:gd name="f251" fmla="*/ f185 1 f247"/>
              <a:gd name="f252" fmla="*/ f248 1 f9"/>
              <a:gd name="f253" fmla="*/ f224 f249 1"/>
              <a:gd name="f254" fmla="*/ f225 f249 1"/>
              <a:gd name="f255" fmla="*/ f224 f250 1"/>
              <a:gd name="f256" fmla="*/ f225 f250 1"/>
              <a:gd name="f257" fmla="*/ f224 f251 1"/>
              <a:gd name="f258" fmla="*/ f225 f251 1"/>
              <a:gd name="f259" fmla="+- f252 0 f3"/>
              <a:gd name="f260" fmla="+- f197 0 f257"/>
              <a:gd name="f261" fmla="+- f198 0 f258"/>
              <a:gd name="f262" fmla="sin 1 f259"/>
              <a:gd name="f263" fmla="cos 1 f259"/>
              <a:gd name="f264" fmla="+- 0 0 f262"/>
              <a:gd name="f265" fmla="+- 0 0 f263"/>
              <a:gd name="f266" fmla="*/ 10800 f264 1"/>
              <a:gd name="f267" fmla="*/ 10800 f265 1"/>
              <a:gd name="f268" fmla="+- f266 10800 0"/>
              <a:gd name="f269" fmla="+- f267 10800 0"/>
              <a:gd name="f270" fmla="*/ f266 1 12"/>
              <a:gd name="f271" fmla="*/ f267 1 12"/>
              <a:gd name="f272" fmla="+- f190 0 f268"/>
              <a:gd name="f273" fmla="+- f191 0 f269"/>
              <a:gd name="f274" fmla="*/ f272 1 3"/>
              <a:gd name="f275" fmla="*/ f273 1 3"/>
              <a:gd name="f276" fmla="*/ f272 2 1"/>
              <a:gd name="f277" fmla="*/ f273 2 1"/>
              <a:gd name="f278" fmla="*/ f276 1 3"/>
              <a:gd name="f279" fmla="*/ f277 1 3"/>
              <a:gd name="f280" fmla="+- f274 f268 0"/>
              <a:gd name="f281" fmla="+- f275 f269 0"/>
              <a:gd name="f282" fmla="+- f280 0 f270"/>
              <a:gd name="f283" fmla="+- f281 0 f271"/>
              <a:gd name="f284" fmla="+- f278 f268 0"/>
              <a:gd name="f285" fmla="+- f279 f269 0"/>
              <a:gd name="f286" fmla="+- f282 0 f253"/>
              <a:gd name="f287" fmla="+- f283 0 f254"/>
              <a:gd name="f288" fmla="+- f284 0 f255"/>
              <a:gd name="f289" fmla="+- f285 0 f256"/>
            </a:gdLst>
            <a:ahLst>
              <a:ahXY gdRefX="f0" minX="f10" maxX="f11" gdRefY="f1" minY="f10" maxY="f11">
                <a:pos x="f199" y="f20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1" t="f204" r="f202" b="f203"/>
            <a:pathLst>
              <a:path w="21600" h="21600">
                <a:moveTo>
                  <a:pt x="f12" y="f13"/>
                </a:moveTo>
                <a:cubicBezTo>
                  <a:pt x="f14" y="f15"/>
                  <a:pt x="f16" y="f17"/>
                  <a:pt x="f18" y="f17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7"/>
                  <a:pt x="f39" y="f7"/>
                </a:cubicBezTo>
                <a:cubicBezTo>
                  <a:pt x="f40" y="f7"/>
                  <a:pt x="f41" y="f42"/>
                  <a:pt x="f43" y="f44"/>
                </a:cubicBezTo>
                <a:cubicBezTo>
                  <a:pt x="f45" y="f46"/>
                  <a:pt x="f47" y="f7"/>
                  <a:pt x="f48" y="f7"/>
                </a:cubicBezTo>
                <a:cubicBezTo>
                  <a:pt x="f49" y="f7"/>
                  <a:pt x="f50" y="f51"/>
                  <a:pt x="f52" y="f53"/>
                </a:cubicBezTo>
                <a:cubicBezTo>
                  <a:pt x="f54" y="f55"/>
                  <a:pt x="f56" y="f57"/>
                  <a:pt x="f56" y="f58"/>
                </a:cubicBezTo>
                <a:cubicBezTo>
                  <a:pt x="f56" y="f59"/>
                  <a:pt x="f60" y="f61"/>
                  <a:pt x="f62" y="f63"/>
                </a:cubicBezTo>
                <a:cubicBezTo>
                  <a:pt x="f64" y="f65"/>
                  <a:pt x="f8" y="f66"/>
                  <a:pt x="f8" y="f67"/>
                </a:cubicBezTo>
                <a:cubicBezTo>
                  <a:pt x="f8" y="f68"/>
                  <a:pt x="f69" y="f70"/>
                  <a:pt x="f71" y="f72"/>
                </a:cubicBezTo>
                <a:cubicBezTo>
                  <a:pt x="f71" y="f73"/>
                  <a:pt x="f74" y="f75"/>
                  <a:pt x="f76" y="f75"/>
                </a:cubicBezTo>
                <a:cubicBezTo>
                  <a:pt x="f77" y="f75"/>
                  <a:pt x="f78" y="f79"/>
                  <a:pt x="f80" y="f81"/>
                </a:cubicBezTo>
                <a:cubicBezTo>
                  <a:pt x="f82" y="f54"/>
                  <a:pt x="f83" y="f8"/>
                  <a:pt x="f84" y="f8"/>
                </a:cubicBezTo>
                <a:cubicBezTo>
                  <a:pt x="f85" y="f8"/>
                  <a:pt x="f86" y="f87"/>
                  <a:pt x="f88" y="f89"/>
                </a:cubicBezTo>
                <a:cubicBezTo>
                  <a:pt x="f90" y="f91"/>
                  <a:pt x="f92" y="f93"/>
                  <a:pt x="f94" y="f93"/>
                </a:cubicBezTo>
                <a:cubicBezTo>
                  <a:pt x="f95" y="f93"/>
                  <a:pt x="f96" y="f97"/>
                  <a:pt x="f98" y="f99"/>
                </a:cubicBezTo>
                <a:cubicBezTo>
                  <a:pt x="f100" y="f101"/>
                  <a:pt x="f102" y="f103"/>
                  <a:pt x="f102" y="f104"/>
                </a:cubicBezTo>
                <a:cubicBezTo>
                  <a:pt x="f102" y="f105"/>
                  <a:pt x="f31" y="f106"/>
                  <a:pt x="f107" y="f108"/>
                </a:cubicBezTo>
                <a:cubicBezTo>
                  <a:pt x="f109" y="f110"/>
                  <a:pt x="f7" y="f34"/>
                  <a:pt x="f7" y="f111"/>
                </a:cubicBezTo>
                <a:cubicBezTo>
                  <a:pt x="f7" y="f112"/>
                  <a:pt x="f113" y="f114"/>
                  <a:pt x="f12" y="f13"/>
                </a:cubicBezTo>
                <a:close/>
              </a:path>
              <a:path w="21600" h="21600" fill="none">
                <a:moveTo>
                  <a:pt x="f12" y="f13"/>
                </a:moveTo>
                <a:cubicBezTo>
                  <a:pt x="f20" y="f115"/>
                  <a:pt x="f116" y="f117"/>
                  <a:pt x="f118" y="f119"/>
                </a:cubicBezTo>
              </a:path>
              <a:path w="21600" h="21600" fill="none">
                <a:moveTo>
                  <a:pt x="f23" y="f24"/>
                </a:moveTo>
                <a:cubicBezTo>
                  <a:pt x="f61" y="f120"/>
                  <a:pt x="f121" y="f122"/>
                  <a:pt x="f123" y="f124"/>
                </a:cubicBezTo>
              </a:path>
              <a:path w="21600" h="21600" fill="none">
                <a:moveTo>
                  <a:pt x="f34" y="f35"/>
                </a:moveTo>
                <a:cubicBezTo>
                  <a:pt x="f125" y="f126"/>
                  <a:pt x="f127" y="f128"/>
                  <a:pt x="f129" y="f130"/>
                </a:cubicBezTo>
              </a:path>
              <a:path w="21600" h="21600" fill="none">
                <a:moveTo>
                  <a:pt x="f43" y="f44"/>
                </a:moveTo>
                <a:cubicBezTo>
                  <a:pt x="f131" y="f132"/>
                  <a:pt x="f133" y="f134"/>
                  <a:pt x="f135" y="f136"/>
                </a:cubicBezTo>
              </a:path>
              <a:path w="21600" h="21600" fill="none">
                <a:moveTo>
                  <a:pt x="f52" y="f53"/>
                </a:moveTo>
                <a:cubicBezTo>
                  <a:pt x="f137" y="f138"/>
                  <a:pt x="f139" y="f140"/>
                  <a:pt x="f141" y="f142"/>
                </a:cubicBezTo>
              </a:path>
              <a:path w="21600" h="21600" fill="none">
                <a:moveTo>
                  <a:pt x="f62" y="f63"/>
                </a:moveTo>
                <a:cubicBezTo>
                  <a:pt x="f143" y="f144"/>
                  <a:pt x="f145" y="f146"/>
                  <a:pt x="f147" y="f148"/>
                </a:cubicBezTo>
              </a:path>
              <a:path w="21600" h="21600" fill="none">
                <a:moveTo>
                  <a:pt x="f149" y="f72"/>
                </a:moveTo>
                <a:cubicBezTo>
                  <a:pt x="f150" y="f151"/>
                  <a:pt x="f152" y="f153"/>
                  <a:pt x="f154" y="f155"/>
                </a:cubicBezTo>
              </a:path>
              <a:path w="21600" h="21600" fill="none">
                <a:moveTo>
                  <a:pt x="f80" y="f81"/>
                </a:moveTo>
                <a:cubicBezTo>
                  <a:pt x="f156" y="f157"/>
                  <a:pt x="f158" y="f159"/>
                  <a:pt x="f160" y="f161"/>
                </a:cubicBezTo>
              </a:path>
              <a:path w="21600" h="21600" fill="none">
                <a:moveTo>
                  <a:pt x="f162" y="f89"/>
                </a:moveTo>
                <a:cubicBezTo>
                  <a:pt x="f163" y="f164"/>
                  <a:pt x="f165" y="f166"/>
                  <a:pt x="f167" y="f168"/>
                </a:cubicBezTo>
              </a:path>
              <a:path w="21600" h="21600" fill="none">
                <a:moveTo>
                  <a:pt x="f98" y="f99"/>
                </a:moveTo>
                <a:cubicBezTo>
                  <a:pt x="f169" y="f101"/>
                  <a:pt x="f170" y="f171"/>
                  <a:pt x="f172" y="f173"/>
                </a:cubicBezTo>
              </a:path>
              <a:path w="21600" h="21600" fill="none">
                <a:moveTo>
                  <a:pt x="f107" y="f108"/>
                </a:moveTo>
                <a:cubicBezTo>
                  <a:pt x="f132" y="f174"/>
                  <a:pt x="f175" y="f176"/>
                  <a:pt x="f177" y="f178"/>
                </a:cubicBezTo>
              </a:path>
              <a:path w="21600" h="21600">
                <a:moveTo>
                  <a:pt x="f286" y="f287"/>
                </a:moveTo>
                <a:arcTo wR="f182" hR="f182" stAng="f211" swAng="f215"/>
                <a:close/>
              </a:path>
              <a:path w="21600" h="21600">
                <a:moveTo>
                  <a:pt x="f288" y="f289"/>
                </a:moveTo>
                <a:arcTo wR="f184" hR="f184" stAng="f211" swAng="f215"/>
                <a:close/>
              </a:path>
              <a:path w="21600" h="21600">
                <a:moveTo>
                  <a:pt x="f260" y="f261"/>
                </a:moveTo>
                <a:arcTo wR="f186" hR="f186" stAng="f211" swAng="f215"/>
                <a:close/>
              </a:path>
            </a:pathLst>
          </a:custGeom>
          <a:solidFill>
            <a:srgbClr val="ACD433"/>
          </a:solidFill>
          <a:ln w="28440">
            <a:solidFill>
              <a:srgbClr val="FFFFFF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hangingPunct="0"/>
            <a:endParaRPr lang="pl-PL">
              <a:solidFill>
                <a:prstClr val="black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Objaśnienie w chmurce 5"/>
          <p:cNvSpPr/>
          <p:nvPr/>
        </p:nvSpPr>
        <p:spPr>
          <a:xfrm flipH="1">
            <a:off x="646919" y="2520000"/>
            <a:ext cx="3509730" cy="1642680"/>
          </a:xfrm>
          <a:custGeom>
            <a:avLst>
              <a:gd name="f0" fmla="val -45836"/>
              <a:gd name="f1" fmla="val 102827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*/ 5419351 1 1725033"/>
              <a:gd name="f10" fmla="val -2147483647"/>
              <a:gd name="f11" fmla="val 2147483647"/>
              <a:gd name="f12" fmla="val 1930"/>
              <a:gd name="f13" fmla="val 7160"/>
              <a:gd name="f14" fmla="val 1530"/>
              <a:gd name="f15" fmla="val 4490"/>
              <a:gd name="f16" fmla="val 3400"/>
              <a:gd name="f17" fmla="val 1970"/>
              <a:gd name="f18" fmla="val 5270"/>
              <a:gd name="f19" fmla="val 5860"/>
              <a:gd name="f20" fmla="val 1950"/>
              <a:gd name="f21" fmla="val 6470"/>
              <a:gd name="f22" fmla="val 2210"/>
              <a:gd name="f23" fmla="val 6970"/>
              <a:gd name="f24" fmla="val 2600"/>
              <a:gd name="f25" fmla="val 7450"/>
              <a:gd name="f26" fmla="val 1390"/>
              <a:gd name="f27" fmla="val 8340"/>
              <a:gd name="f28" fmla="val 650"/>
              <a:gd name="f29" fmla="val 9340"/>
              <a:gd name="f30" fmla="val 10004"/>
              <a:gd name="f31" fmla="val 690"/>
              <a:gd name="f32" fmla="val 10710"/>
              <a:gd name="f33" fmla="val 1050"/>
              <a:gd name="f34" fmla="val 11210"/>
              <a:gd name="f35" fmla="val 1700"/>
              <a:gd name="f36" fmla="val 11570"/>
              <a:gd name="f37" fmla="val 630"/>
              <a:gd name="f38" fmla="val 12330"/>
              <a:gd name="f39" fmla="val 13150"/>
              <a:gd name="f40" fmla="val 13840"/>
              <a:gd name="f41" fmla="val 14470"/>
              <a:gd name="f42" fmla="val 460"/>
              <a:gd name="f43" fmla="val 14870"/>
              <a:gd name="f44" fmla="val 1160"/>
              <a:gd name="f45" fmla="val 15330"/>
              <a:gd name="f46" fmla="val 440"/>
              <a:gd name="f47" fmla="val 16020"/>
              <a:gd name="f48" fmla="val 16740"/>
              <a:gd name="f49" fmla="val 17910"/>
              <a:gd name="f50" fmla="val 18900"/>
              <a:gd name="f51" fmla="val 1130"/>
              <a:gd name="f52" fmla="val 19110"/>
              <a:gd name="f53" fmla="val 2710"/>
              <a:gd name="f54" fmla="val 20240"/>
              <a:gd name="f55" fmla="val 3150"/>
              <a:gd name="f56" fmla="val 21060"/>
              <a:gd name="f57" fmla="val 4580"/>
              <a:gd name="f58" fmla="val 6220"/>
              <a:gd name="f59" fmla="val 6720"/>
              <a:gd name="f60" fmla="val 21000"/>
              <a:gd name="f61" fmla="val 7200"/>
              <a:gd name="f62" fmla="val 20830"/>
              <a:gd name="f63" fmla="val 7660"/>
              <a:gd name="f64" fmla="val 21310"/>
              <a:gd name="f65" fmla="val 8460"/>
              <a:gd name="f66" fmla="val 9450"/>
              <a:gd name="f67" fmla="val 10460"/>
              <a:gd name="f68" fmla="val 12750"/>
              <a:gd name="f69" fmla="val 20310"/>
              <a:gd name="f70" fmla="val 14680"/>
              <a:gd name="f71" fmla="val 18650"/>
              <a:gd name="f72" fmla="val 15010"/>
              <a:gd name="f73" fmla="val 17200"/>
              <a:gd name="f74" fmla="val 17370"/>
              <a:gd name="f75" fmla="val 18920"/>
              <a:gd name="f76" fmla="val 15770"/>
              <a:gd name="f77" fmla="val 15220"/>
              <a:gd name="f78" fmla="val 14700"/>
              <a:gd name="f79" fmla="val 18710"/>
              <a:gd name="f80" fmla="val 14240"/>
              <a:gd name="f81" fmla="val 18310"/>
              <a:gd name="f82" fmla="val 13820"/>
              <a:gd name="f83" fmla="val 12490"/>
              <a:gd name="f84" fmla="val 11000"/>
              <a:gd name="f85" fmla="val 9890"/>
              <a:gd name="f86" fmla="val 8840"/>
              <a:gd name="f87" fmla="val 20790"/>
              <a:gd name="f88" fmla="val 8210"/>
              <a:gd name="f89" fmla="val 19510"/>
              <a:gd name="f90" fmla="val 7620"/>
              <a:gd name="f91" fmla="val 20000"/>
              <a:gd name="f92" fmla="val 7930"/>
              <a:gd name="f93" fmla="val 20290"/>
              <a:gd name="f94" fmla="val 6240"/>
              <a:gd name="f95" fmla="val 4850"/>
              <a:gd name="f96" fmla="val 3570"/>
              <a:gd name="f97" fmla="val 19280"/>
              <a:gd name="f98" fmla="val 2900"/>
              <a:gd name="f99" fmla="val 17640"/>
              <a:gd name="f100" fmla="val 1300"/>
              <a:gd name="f101" fmla="val 17600"/>
              <a:gd name="f102" fmla="val 480"/>
              <a:gd name="f103" fmla="val 16300"/>
              <a:gd name="f104" fmla="val 14660"/>
              <a:gd name="f105" fmla="val 13900"/>
              <a:gd name="f106" fmla="val 13210"/>
              <a:gd name="f107" fmla="val 1070"/>
              <a:gd name="f108" fmla="val 12640"/>
              <a:gd name="f109" fmla="val 380"/>
              <a:gd name="f110" fmla="val 12160"/>
              <a:gd name="f111" fmla="val 10120"/>
              <a:gd name="f112" fmla="val 8590"/>
              <a:gd name="f113" fmla="val 840"/>
              <a:gd name="f114" fmla="val 7330"/>
              <a:gd name="f115" fmla="val 7410"/>
              <a:gd name="f116" fmla="val 2040"/>
              <a:gd name="f117" fmla="val 7690"/>
              <a:gd name="f118" fmla="val 2090"/>
              <a:gd name="f119" fmla="val 7920"/>
              <a:gd name="f120" fmla="val 2790"/>
              <a:gd name="f121" fmla="val 7480"/>
              <a:gd name="f122" fmla="val 3050"/>
              <a:gd name="f123" fmla="val 7670"/>
              <a:gd name="f124" fmla="val 3310"/>
              <a:gd name="f125" fmla="val 11130"/>
              <a:gd name="f126" fmla="val 1910"/>
              <a:gd name="f127" fmla="val 11080"/>
              <a:gd name="f128" fmla="val 2160"/>
              <a:gd name="f129" fmla="val 11030"/>
              <a:gd name="f130" fmla="val 2400"/>
              <a:gd name="f131" fmla="val 14720"/>
              <a:gd name="f132" fmla="val 1400"/>
              <a:gd name="f133" fmla="val 14640"/>
              <a:gd name="f134" fmla="val 1720"/>
              <a:gd name="f135" fmla="val 14540"/>
              <a:gd name="f136" fmla="val 2010"/>
              <a:gd name="f137" fmla="val 19130"/>
              <a:gd name="f138" fmla="val 2890"/>
              <a:gd name="f139" fmla="val 19230"/>
              <a:gd name="f140" fmla="val 3290"/>
              <a:gd name="f141" fmla="val 19190"/>
              <a:gd name="f142" fmla="val 3380"/>
              <a:gd name="f143" fmla="val 20660"/>
              <a:gd name="f144" fmla="val 8170"/>
              <a:gd name="f145" fmla="val 20430"/>
              <a:gd name="f146" fmla="val 8620"/>
              <a:gd name="f147" fmla="val 20110"/>
              <a:gd name="f148" fmla="val 8990"/>
              <a:gd name="f149" fmla="val 18660"/>
              <a:gd name="f150" fmla="val 18740"/>
              <a:gd name="f151" fmla="val 14200"/>
              <a:gd name="f152" fmla="val 18280"/>
              <a:gd name="f153" fmla="val 12200"/>
              <a:gd name="f154" fmla="val 17000"/>
              <a:gd name="f155" fmla="val 11450"/>
              <a:gd name="f156" fmla="val 14320"/>
              <a:gd name="f157" fmla="val 17980"/>
              <a:gd name="f158" fmla="val 14350"/>
              <a:gd name="f159" fmla="val 17680"/>
              <a:gd name="f160" fmla="val 14370"/>
              <a:gd name="f161" fmla="val 17360"/>
              <a:gd name="f162" fmla="val 8220"/>
              <a:gd name="f163" fmla="val 8060"/>
              <a:gd name="f164" fmla="val 19250"/>
              <a:gd name="f165" fmla="val 7960"/>
              <a:gd name="f166" fmla="val 18950"/>
              <a:gd name="f167" fmla="val 7860"/>
              <a:gd name="f168" fmla="val 18640"/>
              <a:gd name="f169" fmla="val 3090"/>
              <a:gd name="f170" fmla="val 3280"/>
              <a:gd name="f171" fmla="val 17540"/>
              <a:gd name="f172" fmla="val 3460"/>
              <a:gd name="f173" fmla="val 17450"/>
              <a:gd name="f174" fmla="val 12900"/>
              <a:gd name="f175" fmla="val 1780"/>
              <a:gd name="f176" fmla="val 13130"/>
              <a:gd name="f177" fmla="val 2330"/>
              <a:gd name="f178" fmla="val 13040"/>
              <a:gd name="f179" fmla="*/ 1800 1800 1"/>
              <a:gd name="f180" fmla="+- 0 0 0"/>
              <a:gd name="f181" fmla="+- 0 0 360"/>
              <a:gd name="f182" fmla="val 1800"/>
              <a:gd name="f183" fmla="*/ 1200 1200 1"/>
              <a:gd name="f184" fmla="val 1200"/>
              <a:gd name="f185" fmla="*/ 700 700 1"/>
              <a:gd name="f186" fmla="val 700"/>
              <a:gd name="f187" fmla="*/ f5 1 21600"/>
              <a:gd name="f188" fmla="*/ f6 1 21600"/>
              <a:gd name="f189" fmla="*/ f9 1 180"/>
              <a:gd name="f190" fmla="pin -2147483647 f0 2147483647"/>
              <a:gd name="f191" fmla="pin -2147483647 f1 2147483647"/>
              <a:gd name="f192" fmla="*/ 0 f9 1"/>
              <a:gd name="f193" fmla="*/ f180 f2 1"/>
              <a:gd name="f194" fmla="*/ f181 f2 1"/>
              <a:gd name="f195" fmla="+- f190 0 10800"/>
              <a:gd name="f196" fmla="+- f191 0 10800"/>
              <a:gd name="f197" fmla="val f190"/>
              <a:gd name="f198" fmla="val f191"/>
              <a:gd name="f199" fmla="*/ f190 f187 1"/>
              <a:gd name="f200" fmla="*/ f191 f188 1"/>
              <a:gd name="f201" fmla="*/ 3000 f187 1"/>
              <a:gd name="f202" fmla="*/ 17110 f187 1"/>
              <a:gd name="f203" fmla="*/ 17330 f188 1"/>
              <a:gd name="f204" fmla="*/ 3320 f188 1"/>
              <a:gd name="f205" fmla="*/ f192 1 f4"/>
              <a:gd name="f206" fmla="*/ f193 1 f4"/>
              <a:gd name="f207" fmla="*/ f194 1 f4"/>
              <a:gd name="f208" fmla="+- 0 0 f196"/>
              <a:gd name="f209" fmla="+- 0 0 f195"/>
              <a:gd name="f210" fmla="+- 0 0 f205"/>
              <a:gd name="f211" fmla="+- f206 0 f3"/>
              <a:gd name="f212" fmla="+- f207 0 f3"/>
              <a:gd name="f213" fmla="at2 f208 f209"/>
              <a:gd name="f214" fmla="*/ f210 f2 1"/>
              <a:gd name="f215" fmla="+- f212 0 f211"/>
              <a:gd name="f216" fmla="+- f213 f3 0"/>
              <a:gd name="f217" fmla="*/ f214 1 f9"/>
              <a:gd name="f218" fmla="*/ f216 f9 1"/>
              <a:gd name="f219" fmla="+- f217 0 f3"/>
              <a:gd name="f220" fmla="*/ f218 1 f2"/>
              <a:gd name="f221" fmla="cos 1 f219"/>
              <a:gd name="f222" fmla="sin 1 f219"/>
              <a:gd name="f223" fmla="+- 0 0 f220"/>
              <a:gd name="f224" fmla="+- 0 0 f221"/>
              <a:gd name="f225" fmla="+- 0 0 f222"/>
              <a:gd name="f226" fmla="val f223"/>
              <a:gd name="f227" fmla="*/ 1800 f224 1"/>
              <a:gd name="f228" fmla="*/ 1800 f225 1"/>
              <a:gd name="f229" fmla="*/ 1200 f224 1"/>
              <a:gd name="f230" fmla="*/ 1200 f225 1"/>
              <a:gd name="f231" fmla="*/ 700 f224 1"/>
              <a:gd name="f232" fmla="*/ 700 f225 1"/>
              <a:gd name="f233" fmla="*/ f226 1 f189"/>
              <a:gd name="f234" fmla="*/ f227 f227 1"/>
              <a:gd name="f235" fmla="*/ f228 f228 1"/>
              <a:gd name="f236" fmla="*/ f229 f229 1"/>
              <a:gd name="f237" fmla="*/ f230 f230 1"/>
              <a:gd name="f238" fmla="*/ f231 f231 1"/>
              <a:gd name="f239" fmla="*/ f232 f232 1"/>
              <a:gd name="f240" fmla="*/ f233 f189 1"/>
              <a:gd name="f241" fmla="+- f234 f235 0"/>
              <a:gd name="f242" fmla="+- f236 f237 0"/>
              <a:gd name="f243" fmla="+- f238 f239 0"/>
              <a:gd name="f244" fmla="+- 0 0 f240"/>
              <a:gd name="f245" fmla="sqrt f241"/>
              <a:gd name="f246" fmla="sqrt f242"/>
              <a:gd name="f247" fmla="sqrt f243"/>
              <a:gd name="f248" fmla="*/ f244 f2 1"/>
              <a:gd name="f249" fmla="*/ f179 1 f245"/>
              <a:gd name="f250" fmla="*/ f183 1 f246"/>
              <a:gd name="f251" fmla="*/ f185 1 f247"/>
              <a:gd name="f252" fmla="*/ f248 1 f9"/>
              <a:gd name="f253" fmla="*/ f224 f249 1"/>
              <a:gd name="f254" fmla="*/ f225 f249 1"/>
              <a:gd name="f255" fmla="*/ f224 f250 1"/>
              <a:gd name="f256" fmla="*/ f225 f250 1"/>
              <a:gd name="f257" fmla="*/ f224 f251 1"/>
              <a:gd name="f258" fmla="*/ f225 f251 1"/>
              <a:gd name="f259" fmla="+- f252 0 f3"/>
              <a:gd name="f260" fmla="+- f197 0 f257"/>
              <a:gd name="f261" fmla="+- f198 0 f258"/>
              <a:gd name="f262" fmla="sin 1 f259"/>
              <a:gd name="f263" fmla="cos 1 f259"/>
              <a:gd name="f264" fmla="+- 0 0 f262"/>
              <a:gd name="f265" fmla="+- 0 0 f263"/>
              <a:gd name="f266" fmla="*/ 10800 f264 1"/>
              <a:gd name="f267" fmla="*/ 10800 f265 1"/>
              <a:gd name="f268" fmla="+- f266 10800 0"/>
              <a:gd name="f269" fmla="+- f267 10800 0"/>
              <a:gd name="f270" fmla="*/ f266 1 12"/>
              <a:gd name="f271" fmla="*/ f267 1 12"/>
              <a:gd name="f272" fmla="+- f190 0 f268"/>
              <a:gd name="f273" fmla="+- f191 0 f269"/>
              <a:gd name="f274" fmla="*/ f272 1 3"/>
              <a:gd name="f275" fmla="*/ f273 1 3"/>
              <a:gd name="f276" fmla="*/ f272 2 1"/>
              <a:gd name="f277" fmla="*/ f273 2 1"/>
              <a:gd name="f278" fmla="*/ f276 1 3"/>
              <a:gd name="f279" fmla="*/ f277 1 3"/>
              <a:gd name="f280" fmla="+- f274 f268 0"/>
              <a:gd name="f281" fmla="+- f275 f269 0"/>
              <a:gd name="f282" fmla="+- f280 0 f270"/>
              <a:gd name="f283" fmla="+- f281 0 f271"/>
              <a:gd name="f284" fmla="+- f278 f268 0"/>
              <a:gd name="f285" fmla="+- f279 f269 0"/>
              <a:gd name="f286" fmla="+- f282 0 f253"/>
              <a:gd name="f287" fmla="+- f283 0 f254"/>
              <a:gd name="f288" fmla="+- f284 0 f255"/>
              <a:gd name="f289" fmla="+- f285 0 f256"/>
            </a:gdLst>
            <a:ahLst>
              <a:ahXY gdRefX="f0" minX="f10" maxX="f11" gdRefY="f1" minY="f10" maxY="f11">
                <a:pos x="f199" y="f20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1" t="f204" r="f202" b="f203"/>
            <a:pathLst>
              <a:path w="21600" h="21600">
                <a:moveTo>
                  <a:pt x="f12" y="f13"/>
                </a:moveTo>
                <a:cubicBezTo>
                  <a:pt x="f14" y="f15"/>
                  <a:pt x="f16" y="f17"/>
                  <a:pt x="f18" y="f17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7"/>
                  <a:pt x="f39" y="f7"/>
                </a:cubicBezTo>
                <a:cubicBezTo>
                  <a:pt x="f40" y="f7"/>
                  <a:pt x="f41" y="f42"/>
                  <a:pt x="f43" y="f44"/>
                </a:cubicBezTo>
                <a:cubicBezTo>
                  <a:pt x="f45" y="f46"/>
                  <a:pt x="f47" y="f7"/>
                  <a:pt x="f48" y="f7"/>
                </a:cubicBezTo>
                <a:cubicBezTo>
                  <a:pt x="f49" y="f7"/>
                  <a:pt x="f50" y="f51"/>
                  <a:pt x="f52" y="f53"/>
                </a:cubicBezTo>
                <a:cubicBezTo>
                  <a:pt x="f54" y="f55"/>
                  <a:pt x="f56" y="f57"/>
                  <a:pt x="f56" y="f58"/>
                </a:cubicBezTo>
                <a:cubicBezTo>
                  <a:pt x="f56" y="f59"/>
                  <a:pt x="f60" y="f61"/>
                  <a:pt x="f62" y="f63"/>
                </a:cubicBezTo>
                <a:cubicBezTo>
                  <a:pt x="f64" y="f65"/>
                  <a:pt x="f8" y="f66"/>
                  <a:pt x="f8" y="f67"/>
                </a:cubicBezTo>
                <a:cubicBezTo>
                  <a:pt x="f8" y="f68"/>
                  <a:pt x="f69" y="f70"/>
                  <a:pt x="f71" y="f72"/>
                </a:cubicBezTo>
                <a:cubicBezTo>
                  <a:pt x="f71" y="f73"/>
                  <a:pt x="f74" y="f75"/>
                  <a:pt x="f76" y="f75"/>
                </a:cubicBezTo>
                <a:cubicBezTo>
                  <a:pt x="f77" y="f75"/>
                  <a:pt x="f78" y="f79"/>
                  <a:pt x="f80" y="f81"/>
                </a:cubicBezTo>
                <a:cubicBezTo>
                  <a:pt x="f82" y="f54"/>
                  <a:pt x="f83" y="f8"/>
                  <a:pt x="f84" y="f8"/>
                </a:cubicBezTo>
                <a:cubicBezTo>
                  <a:pt x="f85" y="f8"/>
                  <a:pt x="f86" y="f87"/>
                  <a:pt x="f88" y="f89"/>
                </a:cubicBezTo>
                <a:cubicBezTo>
                  <a:pt x="f90" y="f91"/>
                  <a:pt x="f92" y="f93"/>
                  <a:pt x="f94" y="f93"/>
                </a:cubicBezTo>
                <a:cubicBezTo>
                  <a:pt x="f95" y="f93"/>
                  <a:pt x="f96" y="f97"/>
                  <a:pt x="f98" y="f99"/>
                </a:cubicBezTo>
                <a:cubicBezTo>
                  <a:pt x="f100" y="f101"/>
                  <a:pt x="f102" y="f103"/>
                  <a:pt x="f102" y="f104"/>
                </a:cubicBezTo>
                <a:cubicBezTo>
                  <a:pt x="f102" y="f105"/>
                  <a:pt x="f31" y="f106"/>
                  <a:pt x="f107" y="f108"/>
                </a:cubicBezTo>
                <a:cubicBezTo>
                  <a:pt x="f109" y="f110"/>
                  <a:pt x="f7" y="f34"/>
                  <a:pt x="f7" y="f111"/>
                </a:cubicBezTo>
                <a:cubicBezTo>
                  <a:pt x="f7" y="f112"/>
                  <a:pt x="f113" y="f114"/>
                  <a:pt x="f12" y="f13"/>
                </a:cubicBezTo>
                <a:close/>
              </a:path>
              <a:path w="21600" h="21600" fill="none">
                <a:moveTo>
                  <a:pt x="f12" y="f13"/>
                </a:moveTo>
                <a:cubicBezTo>
                  <a:pt x="f20" y="f115"/>
                  <a:pt x="f116" y="f117"/>
                  <a:pt x="f118" y="f119"/>
                </a:cubicBezTo>
              </a:path>
              <a:path w="21600" h="21600" fill="none">
                <a:moveTo>
                  <a:pt x="f23" y="f24"/>
                </a:moveTo>
                <a:cubicBezTo>
                  <a:pt x="f61" y="f120"/>
                  <a:pt x="f121" y="f122"/>
                  <a:pt x="f123" y="f124"/>
                </a:cubicBezTo>
              </a:path>
              <a:path w="21600" h="21600" fill="none">
                <a:moveTo>
                  <a:pt x="f34" y="f35"/>
                </a:moveTo>
                <a:cubicBezTo>
                  <a:pt x="f125" y="f126"/>
                  <a:pt x="f127" y="f128"/>
                  <a:pt x="f129" y="f130"/>
                </a:cubicBezTo>
              </a:path>
              <a:path w="21600" h="21600" fill="none">
                <a:moveTo>
                  <a:pt x="f43" y="f44"/>
                </a:moveTo>
                <a:cubicBezTo>
                  <a:pt x="f131" y="f132"/>
                  <a:pt x="f133" y="f134"/>
                  <a:pt x="f135" y="f136"/>
                </a:cubicBezTo>
              </a:path>
              <a:path w="21600" h="21600" fill="none">
                <a:moveTo>
                  <a:pt x="f52" y="f53"/>
                </a:moveTo>
                <a:cubicBezTo>
                  <a:pt x="f137" y="f138"/>
                  <a:pt x="f139" y="f140"/>
                  <a:pt x="f141" y="f142"/>
                </a:cubicBezTo>
              </a:path>
              <a:path w="21600" h="21600" fill="none">
                <a:moveTo>
                  <a:pt x="f62" y="f63"/>
                </a:moveTo>
                <a:cubicBezTo>
                  <a:pt x="f143" y="f144"/>
                  <a:pt x="f145" y="f146"/>
                  <a:pt x="f147" y="f148"/>
                </a:cubicBezTo>
              </a:path>
              <a:path w="21600" h="21600" fill="none">
                <a:moveTo>
                  <a:pt x="f149" y="f72"/>
                </a:moveTo>
                <a:cubicBezTo>
                  <a:pt x="f150" y="f151"/>
                  <a:pt x="f152" y="f153"/>
                  <a:pt x="f154" y="f155"/>
                </a:cubicBezTo>
              </a:path>
              <a:path w="21600" h="21600" fill="none">
                <a:moveTo>
                  <a:pt x="f80" y="f81"/>
                </a:moveTo>
                <a:cubicBezTo>
                  <a:pt x="f156" y="f157"/>
                  <a:pt x="f158" y="f159"/>
                  <a:pt x="f160" y="f161"/>
                </a:cubicBezTo>
              </a:path>
              <a:path w="21600" h="21600" fill="none">
                <a:moveTo>
                  <a:pt x="f162" y="f89"/>
                </a:moveTo>
                <a:cubicBezTo>
                  <a:pt x="f163" y="f164"/>
                  <a:pt x="f165" y="f166"/>
                  <a:pt x="f167" y="f168"/>
                </a:cubicBezTo>
              </a:path>
              <a:path w="21600" h="21600" fill="none">
                <a:moveTo>
                  <a:pt x="f98" y="f99"/>
                </a:moveTo>
                <a:cubicBezTo>
                  <a:pt x="f169" y="f101"/>
                  <a:pt x="f170" y="f171"/>
                  <a:pt x="f172" y="f173"/>
                </a:cubicBezTo>
              </a:path>
              <a:path w="21600" h="21600" fill="none">
                <a:moveTo>
                  <a:pt x="f107" y="f108"/>
                </a:moveTo>
                <a:cubicBezTo>
                  <a:pt x="f132" y="f174"/>
                  <a:pt x="f175" y="f176"/>
                  <a:pt x="f177" y="f178"/>
                </a:cubicBezTo>
              </a:path>
              <a:path w="21600" h="21600">
                <a:moveTo>
                  <a:pt x="f286" y="f287"/>
                </a:moveTo>
                <a:arcTo wR="f182" hR="f182" stAng="f211" swAng="f215"/>
                <a:close/>
              </a:path>
              <a:path w="21600" h="21600">
                <a:moveTo>
                  <a:pt x="f288" y="f289"/>
                </a:moveTo>
                <a:arcTo wR="f184" hR="f184" stAng="f211" swAng="f215"/>
                <a:close/>
              </a:path>
              <a:path w="21600" h="21600">
                <a:moveTo>
                  <a:pt x="f260" y="f261"/>
                </a:moveTo>
                <a:arcTo wR="f186" hR="f186" stAng="f211" swAng="f215"/>
                <a:close/>
              </a:path>
            </a:pathLst>
          </a:custGeom>
          <a:solidFill>
            <a:srgbClr val="ACD433"/>
          </a:solidFill>
          <a:ln w="28440">
            <a:solidFill>
              <a:srgbClr val="FFFFFF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algn="ctr"/>
            <a:r>
              <a:rPr lang="pl-PL" sz="2400" b="1">
                <a:solidFill>
                  <a:srgbClr val="000000"/>
                </a:solidFill>
                <a:ea typeface="Microsoft YaHei" pitchFamily="2"/>
                <a:cs typeface="Arial" pitchFamily="2"/>
              </a:rPr>
              <a:t>GMINA  GOŁDAP</a:t>
            </a:r>
          </a:p>
          <a:p>
            <a:pPr algn="ctr"/>
            <a:endParaRPr lang="pl-PL">
              <a:solidFill>
                <a:srgbClr val="FFFFFF"/>
              </a:solidFill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pole tekstowe 8"/>
          <p:cNvSpPr/>
          <p:nvPr/>
        </p:nvSpPr>
        <p:spPr>
          <a:xfrm>
            <a:off x="3352860" y="4395241"/>
            <a:ext cx="2857140" cy="196947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r>
              <a:rPr lang="pl-PL" sz="6000" b="1">
                <a:solidFill>
                  <a:srgbClr val="FFFFFF"/>
                </a:solidFill>
                <a:ea typeface="Microsoft YaHei" pitchFamily="2"/>
                <a:cs typeface="Arial" pitchFamily="2"/>
              </a:rPr>
              <a:t>GALWIECIE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210000" y="3137400"/>
            <a:ext cx="2146230" cy="462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pl-PL" sz="2400" b="1">
                <a:solidFill>
                  <a:srgbClr val="000000"/>
                </a:solidFill>
                <a:ea typeface="Microsoft YaHei" pitchFamily="2"/>
                <a:cs typeface="Arial" pitchFamily="2"/>
              </a:rPr>
              <a:t>POWIAT  GOŁDAPSKI</a:t>
            </a:r>
          </a:p>
        </p:txBody>
      </p:sp>
    </p:spTree>
    <p:extLst>
      <p:ext uri="{BB962C8B-B14F-4D97-AF65-F5344CB8AC3E}">
        <p14:creationId xmlns:p14="http://schemas.microsoft.com/office/powerpoint/2010/main" val="3787141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672032" y="167400"/>
            <a:ext cx="7808939" cy="132228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pl-PL"/>
              <a:t>Szkoła </a:t>
            </a:r>
            <a:br>
              <a:rPr lang="pl-PL"/>
            </a:br>
            <a:r>
              <a:rPr lang="pl-PL"/>
              <a:t>boisko</a:t>
            </a:r>
            <a:br>
              <a:rPr lang="pl-PL"/>
            </a:br>
            <a:r>
              <a:rPr lang="pl-PL"/>
              <a:t>dawniej ...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383800">
            <a:off x="1592521" y="415197"/>
            <a:ext cx="7068960" cy="6137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107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84600">
            <a:off x="2432941" y="680069"/>
            <a:ext cx="7716240" cy="4340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000000"/>
                </a:solidFill>
                <a:latin typeface="Century Gothic" pitchFamily="34"/>
              </a:rPr>
              <a:t>Szkoła Podstawowa w Galwieciach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" y="216000"/>
            <a:ext cx="2444040" cy="25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573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" y="3096000"/>
            <a:ext cx="4806000" cy="3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866160" y="973800"/>
            <a:ext cx="657072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lnSpc>
                <a:spcPct val="115000"/>
              </a:lnSpc>
              <a:spcAft>
                <a:spcPts val="1001"/>
              </a:spcAft>
              <a:buNone/>
            </a:pPr>
            <a:r>
              <a:rPr lang="pl-PL" sz="3600" b="0" i="0">
                <a:solidFill>
                  <a:srgbClr val="FFFFFF"/>
                </a:solidFill>
                <a:latin typeface="Calibri" pitchFamily="34"/>
                <a:cs typeface="Times New Roman" pitchFamily="2"/>
              </a:rPr>
              <a:t> Nasze boisko</a:t>
            </a:r>
            <a:r>
              <a:rPr lang="pl-PL" sz="36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  <a:t/>
            </a:r>
            <a:br>
              <a:rPr lang="pl-PL" sz="3600" b="0" i="0">
                <a:solidFill>
                  <a:srgbClr val="EBEBEB"/>
                </a:solidFill>
                <a:latin typeface="Calibri" pitchFamily="34"/>
                <a:cs typeface="Times New Roman" pitchFamily="2"/>
              </a:rPr>
            </a:br>
            <a:endParaRPr lang="pl-PL" sz="3600" b="0" i="0">
              <a:solidFill>
                <a:srgbClr val="EBEBEB"/>
              </a:solidFill>
              <a:latin typeface="Calibri" pitchFamily="34"/>
              <a:cs typeface="Times New Roman" pitchFamily="2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4000" y="287643"/>
            <a:ext cx="3780000" cy="4176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072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05590" y="1923122"/>
            <a:ext cx="4976910" cy="4909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/>
          <p:cNvSpPr txBox="1">
            <a:spLocks noGrp="1"/>
          </p:cNvSpPr>
          <p:nvPr>
            <p:ph type="title" idx="4294967295"/>
          </p:nvPr>
        </p:nvSpPr>
        <p:spPr>
          <a:xfrm>
            <a:off x="5400000" y="144000"/>
            <a:ext cx="3240810" cy="70668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hangingPunct="1">
              <a:buNone/>
            </a:pPr>
            <a:r>
              <a:rPr lang="pl-PL" sz="3600" b="0" i="0">
                <a:solidFill>
                  <a:srgbClr val="EBEBEB"/>
                </a:solidFill>
                <a:latin typeface="Century Gothic" pitchFamily="34"/>
              </a:rPr>
              <a:t>CENTRUM KULTURALNO - ROZRYWKOWE</a:t>
            </a:r>
            <a:br>
              <a:rPr lang="pl-PL" sz="3600" b="0" i="0">
                <a:solidFill>
                  <a:srgbClr val="EBEBEB"/>
                </a:solidFill>
                <a:latin typeface="Century Gothic" pitchFamily="34"/>
              </a:rPr>
            </a:br>
            <a:r>
              <a:rPr lang="pl-PL" sz="3600" b="0" i="0">
                <a:solidFill>
                  <a:srgbClr val="000000"/>
                </a:solidFill>
                <a:latin typeface="Century Gothic" pitchFamily="34"/>
              </a:rPr>
              <a:t>Świetlica wiejska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51400">
            <a:off x="-484975" y="4302607"/>
            <a:ext cx="3818610" cy="318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6843"/>
            <a:ext cx="4623750" cy="3521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685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4002" y="-89640"/>
            <a:ext cx="4111289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48690" y="-89640"/>
            <a:ext cx="4049190" cy="685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843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274680"/>
            <a:ext cx="8229330" cy="114264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pl-PL" sz="4400" b="0" i="0">
                <a:solidFill>
                  <a:srgbClr val="EBEBEB"/>
                </a:solidFill>
                <a:latin typeface="Century Gothic" pitchFamily="34"/>
              </a:rPr>
              <a:t>Historia Galwieć</a:t>
            </a:r>
            <a:r>
              <a:rPr lang="pl-PL" sz="4400" b="0" i="0">
                <a:solidFill>
                  <a:srgbClr val="FFFFFF"/>
                </a:solidFill>
                <a:latin typeface="Calibri" pitchFamily="34"/>
              </a:rPr>
              <a:t/>
            </a:r>
            <a:br>
              <a:rPr lang="pl-PL" sz="4400" b="0" i="0">
                <a:solidFill>
                  <a:srgbClr val="FFFFFF"/>
                </a:solidFill>
                <a:latin typeface="Calibri" pitchFamily="34"/>
              </a:rPr>
            </a:br>
            <a:endParaRPr lang="pl-PL" sz="4400" b="0" i="0">
              <a:solidFill>
                <a:srgbClr val="FFFFFF"/>
              </a:solidFill>
              <a:latin typeface="Calibri" pitchFamily="34"/>
            </a:endParaRP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446310" y="1145880"/>
            <a:ext cx="8229330" cy="452556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lvl="0" indent="0">
              <a:spcBef>
                <a:spcPts val="638"/>
              </a:spcBef>
              <a:buNone/>
            </a:pPr>
            <a:r>
              <a:rPr lang="pl-PL" sz="2400">
                <a:solidFill>
                  <a:srgbClr val="FFFFFF"/>
                </a:solidFill>
                <a:latin typeface="Calibri"/>
              </a:rPr>
              <a:t>Galwiecie, leżące między jeziorami Ostrówek i Rakówek, 8 km na wschód od Gołdapi, to pierwsza osada, która powstała na terenie Puszczy Rominckiej, założona  w 1531 roku.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pl-PL" sz="2400">
                <a:solidFill>
                  <a:srgbClr val="FFFFFF"/>
                </a:solidFill>
                <a:latin typeface="Calibri"/>
              </a:rPr>
              <a:t> 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endParaRPr lang="pl-PL" sz="2400">
              <a:solidFill>
                <a:srgbClr val="FFFFFF"/>
              </a:solidFill>
              <a:latin typeface="Calibri"/>
            </a:endParaRPr>
          </a:p>
          <a:p>
            <a:pPr marL="0" lvl="0" indent="0">
              <a:spcBef>
                <a:spcPts val="638"/>
              </a:spcBef>
              <a:buNone/>
            </a:pPr>
            <a:endParaRPr lang="pl-PL" sz="24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Symbol zastępczy zawartości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4000" y="2534040"/>
            <a:ext cx="7560000" cy="408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ymbol zastępczy zawartości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520" y="2520360"/>
            <a:ext cx="7188480" cy="408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444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672032" y="590013"/>
            <a:ext cx="7808939" cy="47705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755999" y="576003"/>
            <a:ext cx="7776000" cy="512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hangingPunct="0">
              <a:spcBef>
                <a:spcPts val="638"/>
              </a:spcBef>
            </a:pPr>
            <a:r>
              <a:rPr lang="pl-PL" sz="2400">
                <a:solidFill>
                  <a:srgbClr val="FFFFFF"/>
                </a:solidFill>
                <a:ea typeface="Microsoft YaHei" pitchFamily="2"/>
                <a:cs typeface="Arial" pitchFamily="2"/>
              </a:rPr>
              <a:t>Nazwa ta, pochodząca z języka litewskiego, miała oznaczać</a:t>
            </a:r>
          </a:p>
          <a:p>
            <a:pPr hangingPunct="0">
              <a:spcBef>
                <a:spcPts val="638"/>
              </a:spcBef>
            </a:pPr>
            <a:r>
              <a:rPr lang="pl-PL" sz="2400">
                <a:solidFill>
                  <a:srgbClr val="FFFFFF"/>
                </a:solidFill>
                <a:ea typeface="Microsoft YaHei" pitchFamily="2"/>
                <a:cs typeface="Arial" pitchFamily="2"/>
              </a:rPr>
              <a:t> </a:t>
            </a:r>
            <a:r>
              <a:rPr lang="pl-PL" sz="4000">
                <a:solidFill>
                  <a:srgbClr val="FFFFFF"/>
                </a:solidFill>
                <a:ea typeface="Microsoft YaHei" pitchFamily="2"/>
                <a:cs typeface="Arial" pitchFamily="2"/>
              </a:rPr>
              <a:t>"miejscowość na końcu"</a:t>
            </a:r>
          </a:p>
          <a:p>
            <a:pPr hangingPunct="0">
              <a:spcBef>
                <a:spcPts val="638"/>
              </a:spcBef>
            </a:pPr>
            <a:r>
              <a:rPr lang="pl-PL" sz="2400">
                <a:solidFill>
                  <a:srgbClr val="FFFFFF"/>
                </a:solidFill>
                <a:ea typeface="Microsoft YaHei" pitchFamily="2"/>
                <a:cs typeface="Arial" pitchFamily="2"/>
              </a:rPr>
              <a:t>(</a:t>
            </a:r>
            <a:r>
              <a:rPr lang="pl-PL" sz="2400" i="1">
                <a:solidFill>
                  <a:srgbClr val="FFFFFF"/>
                </a:solidFill>
                <a:ea typeface="Microsoft YaHei" pitchFamily="2"/>
                <a:cs typeface="Arial" pitchFamily="2"/>
              </a:rPr>
              <a:t>galas</a:t>
            </a:r>
            <a:r>
              <a:rPr lang="pl-PL" sz="2400">
                <a:solidFill>
                  <a:srgbClr val="FFFFFF"/>
                </a:solidFill>
                <a:ea typeface="Microsoft YaHei" pitchFamily="2"/>
                <a:cs typeface="Arial" pitchFamily="2"/>
              </a:rPr>
              <a:t> - koniec, </a:t>
            </a:r>
            <a:r>
              <a:rPr lang="pl-PL" sz="2400" i="1">
                <a:solidFill>
                  <a:srgbClr val="FFFFFF"/>
                </a:solidFill>
                <a:ea typeface="Microsoft YaHei" pitchFamily="2"/>
                <a:cs typeface="Arial" pitchFamily="2"/>
              </a:rPr>
              <a:t>vieta</a:t>
            </a:r>
            <a:r>
              <a:rPr lang="pl-PL" sz="2400">
                <a:solidFill>
                  <a:srgbClr val="FFFFFF"/>
                </a:solidFill>
                <a:ea typeface="Microsoft YaHei" pitchFamily="2"/>
                <a:cs typeface="Arial" pitchFamily="2"/>
              </a:rPr>
              <a:t> - miejscowość), czyli tuż przed polsko-litewską granicą .</a:t>
            </a:r>
          </a:p>
          <a:p>
            <a:pPr hangingPunct="0">
              <a:spcBef>
                <a:spcPts val="638"/>
              </a:spcBef>
            </a:pPr>
            <a:endParaRPr lang="pl-PL" sz="2400">
              <a:solidFill>
                <a:srgbClr val="FFFFFF"/>
              </a:solidFill>
              <a:ea typeface="Microsoft YaHei" pitchFamily="2"/>
              <a:cs typeface="Arial" pitchFamily="2"/>
            </a:endParaRPr>
          </a:p>
          <a:p>
            <a:pPr hangingPunct="0">
              <a:spcBef>
                <a:spcPts val="638"/>
              </a:spcBef>
            </a:pPr>
            <a:r>
              <a:rPr lang="pl-PL" sz="2400">
                <a:solidFill>
                  <a:srgbClr val="FFFF99"/>
                </a:solidFill>
                <a:ea typeface="Microsoft YaHei" pitchFamily="2"/>
                <a:cs typeface="Arial" pitchFamily="2"/>
              </a:rPr>
              <a:t>Pierwszym znanym właścicielem majątku był Maurycy Stolzner, kamerdyner księcia pruskiego Hohenzollerna. Później należał on do grafa Bogislawa Stauffenberga, w XVIII w. do Wierzbickich - polskiej rodziny szlacheckiej, a w drugiej połowie XIX w. do pruskiej gałęzi rodu von Hornów.</a:t>
            </a:r>
          </a:p>
        </p:txBody>
      </p:sp>
    </p:spTree>
    <p:extLst>
      <p:ext uri="{BB962C8B-B14F-4D97-AF65-F5344CB8AC3E}">
        <p14:creationId xmlns:p14="http://schemas.microsoft.com/office/powerpoint/2010/main" val="4267521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110" y="461523"/>
            <a:ext cx="8229330" cy="767987"/>
          </a:xfrm>
        </p:spPr>
        <p:txBody>
          <a:bodyPr wrap="square" lIns="90000" tIns="45000" rIns="90000" bIns="45000" anchor="t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pl-PL" sz="4400" b="0" i="0">
                <a:solidFill>
                  <a:srgbClr val="FFFFFF"/>
                </a:solidFill>
                <a:latin typeface="Calibri" pitchFamily="34"/>
              </a:rPr>
              <a:t>Położenie Galwieć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-9143550" y="1894319"/>
            <a:ext cx="7807860" cy="4320000"/>
          </a:xfrm>
        </p:spPr>
        <p:txBody>
          <a:bodyPr wrap="square" lIns="90000" tIns="45000" rIns="90000" bIns="45000" anchor="t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9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25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218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pl-PL" sz="182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69950" y="1296000"/>
            <a:ext cx="4702050" cy="445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08000" y="1333800"/>
            <a:ext cx="4449869" cy="442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246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yt-darkblu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yt-darkblu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656</Words>
  <Application>Microsoft Office PowerPoint</Application>
  <PresentationFormat>Pokaz na ekranie (4:3)</PresentationFormat>
  <Paragraphs>86</Paragraphs>
  <Slides>64</Slides>
  <Notes>64</Notes>
  <HiddenSlides>1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7" baseType="lpstr">
      <vt:lpstr>lyt-darkblue</vt:lpstr>
      <vt:lpstr>1_lyt-darkblue</vt:lpstr>
      <vt:lpstr>Dokument tekstowy OpenDocument</vt:lpstr>
      <vt:lpstr> GALWIECIE moja mała ojczyzna</vt:lpstr>
      <vt:lpstr> ‘’Cudze chwalicie    swego nie znacie"</vt:lpstr>
      <vt:lpstr>Prezentacja programu PowerPoint</vt:lpstr>
      <vt:lpstr>Prezentacja programu PowerPoint</vt:lpstr>
      <vt:lpstr>Prezentacja programu PowerPoint</vt:lpstr>
      <vt:lpstr>W jakiej gminie i powiecie to chyba  wszyscy wiecie…</vt:lpstr>
      <vt:lpstr>Historia Galwieć </vt:lpstr>
      <vt:lpstr>Prezentacja programu PowerPoint</vt:lpstr>
      <vt:lpstr>Położenie Galwieć</vt:lpstr>
      <vt:lpstr>Głaz Flur – Grenzstein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Widok na pałac i park pałacowy</vt:lpstr>
      <vt:lpstr>Pałac od strony ogrodu</vt:lpstr>
      <vt:lpstr>Prezentacja programu PowerPoint</vt:lpstr>
      <vt:lpstr>„Dwa mosty” w Galwieciach</vt:lpstr>
      <vt:lpstr>Prezentacja programu PowerPoint</vt:lpstr>
      <vt:lpstr>Prezentacja programu PowerPoint</vt:lpstr>
      <vt:lpstr>Cmentarz Niemiecki w Galwieciach</vt:lpstr>
      <vt:lpstr>Cmentarz niemiecki (ewangelicki)</vt:lpstr>
      <vt:lpstr>Jeziora w Galwieciach</vt:lpstr>
      <vt:lpstr>            Jezioro Ostrówek</vt:lpstr>
      <vt:lpstr>Prezentacja programu PowerPoint</vt:lpstr>
      <vt:lpstr>Jezioro Rakówek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Wieża widokowa</vt:lpstr>
      <vt:lpstr>WALORY TURYSTYCZNE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ŚLADAMI ROMINCKIEGO JELENIA Rowerowy Szlak czerwony Puszczy Rominckiej wiedzie przez Galwiecie </vt:lpstr>
      <vt:lpstr>Prezentacja programu PowerPoint</vt:lpstr>
      <vt:lpstr>Prezentacja programu PowerPoint</vt:lpstr>
      <vt:lpstr>Prezentacja programu PowerPoint</vt:lpstr>
      <vt:lpstr>Prezentacja programu PowerPoint</vt:lpstr>
      <vt:lpstr>FLORA</vt:lpstr>
      <vt:lpstr>Rośnie tu manna litewska  - gatunek borealny, który w Puszczy Rominckiej ma jedyne stanowisko w Polsce.  </vt:lpstr>
      <vt:lpstr>Istnieją tu jedyne na całym niżu Polski stanowiska rzadkiego gatunku  storczyka – gółki wonnej</vt:lpstr>
      <vt:lpstr>Malina moroszka </vt:lpstr>
      <vt:lpstr>czosnek niedźwiedzi </vt:lpstr>
      <vt:lpstr>W Puszczy Rominckiej uwagę zwraca  także obfitość porostów zaliczanych  do królestwa grzybów. Ich obecność  wynika z małego skażenia powietrza.  Stwierdzono tu występowanie  241 gatunków porostów, w  tym  47 gatunków objętych ochroną  prawną. Dużą osobliwością jest  granicznik płucnik zaliczany  do największych polskich porostów,  którego plechy osiągają do 40 cm  średnicy oraz okazałe brodaczki  o zwisających plechach, mierzące 30 cm  i więcej.             granicznik płucnik </vt:lpstr>
      <vt:lpstr>brodaczki </vt:lpstr>
      <vt:lpstr>Fauna  </vt:lpstr>
      <vt:lpstr>Prezentacja programu PowerPoint</vt:lpstr>
      <vt:lpstr>Ryś</vt:lpstr>
      <vt:lpstr>zając bielak </vt:lpstr>
      <vt:lpstr>Gronostaj </vt:lpstr>
      <vt:lpstr>Prezentacja programu PowerPoint</vt:lpstr>
      <vt:lpstr>dzięcioł biało grzbietowy </vt:lpstr>
      <vt:lpstr>Cietrzewie </vt:lpstr>
      <vt:lpstr>Szkoła  boisko dawniej ...</vt:lpstr>
      <vt:lpstr>Szkoła Podstawowa w Galwieciach</vt:lpstr>
      <vt:lpstr> Nasze boisko </vt:lpstr>
      <vt:lpstr>CENTRUM KULTURALNO - ROZRYWKOWE Świetlica wiejska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Hubert</dc:creator>
  <cp:lastModifiedBy>Hubert</cp:lastModifiedBy>
  <cp:revision>2</cp:revision>
  <dcterms:created xsi:type="dcterms:W3CDTF">2017-06-16T18:19:54Z</dcterms:created>
  <dcterms:modified xsi:type="dcterms:W3CDTF">2017-06-16T18:25:07Z</dcterms:modified>
</cp:coreProperties>
</file>