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2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2" r:id="rId18"/>
    <p:sldId id="278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11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5916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467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3824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6339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1195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997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658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979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1332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620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5273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751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559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99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7FD91-6A46-420A-8D6C-F2D40DA61367}" type="datetimeFigureOut">
              <a:rPr lang="pl-PL" smtClean="0"/>
              <a:t>2016-09-23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2E7747D-0776-4980-BFBD-4AF520D8F9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629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5249" y="1652337"/>
            <a:ext cx="926877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Wybrane gatunki chronione i pomniki przyrody Parku Krajobrazowego Puszczy Rominckiej</a:t>
            </a:r>
          </a:p>
        </p:txBody>
      </p:sp>
      <p:sp>
        <p:nvSpPr>
          <p:cNvPr id="4" name="AutoShape 2"/>
          <p:cNvSpPr txBox="1">
            <a:spLocks noChangeArrowheads="1"/>
          </p:cNvSpPr>
          <p:nvPr/>
        </p:nvSpPr>
        <p:spPr bwMode="auto">
          <a:xfrm>
            <a:off x="5533106" y="420771"/>
            <a:ext cx="3960812" cy="79216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pl-PL" altLang="pl-PL" sz="3100" b="1" i="0" u="none" strike="noStrike" kern="1200" cap="none" spc="0" normalizeH="0" baseline="0" noProof="0" dirty="0">
                <a:ln>
                  <a:noFill/>
                </a:ln>
                <a:solidFill>
                  <a:srgbClr val="99CC9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pl-PL" altLang="pl-PL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Materiały do konkursu</a:t>
            </a:r>
            <a:br>
              <a:rPr kumimoji="0" lang="pl-PL" altLang="pl-PL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pl-PL" altLang="pl-PL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Młody Strażnik Parku 2016</a:t>
            </a:r>
            <a:br>
              <a:rPr kumimoji="0" lang="pl-PL" altLang="pl-PL" sz="3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pl-PL" alt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</a:t>
            </a:r>
          </a:p>
        </p:txBody>
      </p:sp>
      <p:pic>
        <p:nvPicPr>
          <p:cNvPr id="1026" name="Picture 2" descr="http://parkikrajobrazowewarmiimazur.pl/puszczyrominckiej/upload/browser/m%C5%82ody%20stra%C5%BCni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03" y="3258105"/>
            <a:ext cx="2681888" cy="268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60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Bąk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1280695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2000" dirty="0">
                <a:solidFill>
                  <a:srgbClr val="002060"/>
                </a:solidFill>
              </a:rPr>
              <a:t>Gatunek dużego, wędrownego ptaka wodnego. W Polsce objęty ochroną gatunkową ścisłą. Jest ściśle związany z szuwarami (strefa roślin przybrzeżnych), a jego upierzenie zapewnia mu doskonały kamuflaż w trzcinach.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508723" y="4898789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G. Ryński</a:t>
            </a:r>
          </a:p>
        </p:txBody>
      </p:sp>
      <p:pic>
        <p:nvPicPr>
          <p:cNvPr id="7170" name="Picture 2" descr="http://bociek.blog.onet.pl/wp-content/blogs.dir/710479/files/blog_re_4728262_7216640_tr_b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666" y="2423604"/>
            <a:ext cx="3090074" cy="443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695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Kumak nizinny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9629" y="1270000"/>
            <a:ext cx="8596668" cy="1296737"/>
          </a:xfrm>
        </p:spPr>
        <p:txBody>
          <a:bodyPr>
            <a:normAutofit fontScale="92500"/>
          </a:bodyPr>
          <a:lstStyle/>
          <a:p>
            <a:pPr algn="ctr"/>
            <a:r>
              <a:rPr lang="pl-PL" sz="2000" dirty="0">
                <a:solidFill>
                  <a:srgbClr val="002060"/>
                </a:solidFill>
              </a:rPr>
              <a:t>U kumaków nizinnych charakterystyczne jest ubarwienie brzucha, który pokryty jest jaskrawymi czerwonymi lub pomarańczowymi plamami. Skóra kumaka, nawet przy niewielkim podrażnieniu wydziela gęsty śluz. Jad w nim zawarty jest trujący dla zwierząt, człowieka, a nawet dla kumaka.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134588" y="4631184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M. Szczepanek</a:t>
            </a:r>
          </a:p>
        </p:txBody>
      </p:sp>
      <p:pic>
        <p:nvPicPr>
          <p:cNvPr id="8194" name="Picture 2" descr="Znalezione obrazy dla zapytania kumak nizi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448" y="2566737"/>
            <a:ext cx="61912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382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Traszka zwyczajna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1569453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002060"/>
                </a:solidFill>
              </a:rPr>
              <a:t>Gatunek płaza ogoniastego, ziemno- wodnego. Do wody wchodzi wiosną lub jesienią, by spędzić tam okres godowy. Po zakończeniu godów wychodzi na ląd. W czasie godów u samców pojawia się godowy grzebień.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333428" y="4515862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K. Kasprzak</a:t>
            </a:r>
          </a:p>
        </p:txBody>
      </p:sp>
      <p:pic>
        <p:nvPicPr>
          <p:cNvPr id="9218" name="Picture 2" descr="Znalezione obrazy dla zapytania traszka zwyczaj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191" y="2921291"/>
            <a:ext cx="5352957" cy="356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999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Mopek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1344863"/>
          </a:xfrm>
        </p:spPr>
        <p:txBody>
          <a:bodyPr>
            <a:normAutofit/>
          </a:bodyPr>
          <a:lstStyle/>
          <a:p>
            <a:pPr algn="ctr"/>
            <a:r>
              <a:rPr lang="pl-PL" sz="2000" dirty="0">
                <a:solidFill>
                  <a:srgbClr val="002060"/>
                </a:solidFill>
              </a:rPr>
              <a:t>Jeden z gatunków nietoperzy występujących w Puszczy Rominckiej. Głównym składnikiem pokarmowym mopka są motyle nocne, które łapie podczas lotu.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791696" y="4382656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A. Kepel</a:t>
            </a:r>
          </a:p>
        </p:txBody>
      </p:sp>
      <p:pic>
        <p:nvPicPr>
          <p:cNvPr id="10244" name="Picture 4" descr="http://4.bp.blogspot.com/-RsEP8KWw8wo/T1CNfharjgI/AAAAAAAAAOw/DOzpmpzWRvA/s1600/DSCN6142-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7" y="2261087"/>
            <a:ext cx="5657516" cy="4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33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Ryjówka aksamitna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108818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sz="2000" dirty="0">
                <a:solidFill>
                  <a:srgbClr val="002060"/>
                </a:solidFill>
              </a:rPr>
              <a:t>Gatunek małego ssaka z rodziny ryjówkowatych. Ryjówka aksamitna jest bardzo żarłocznym zwierzęciem, żeruje całą dobę i zjada w tym czasie pokarm o masie 80-90% masy swojego ciała. Bez pożywienia ginie w ciągu 10 godzin.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411452" y="4616621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M. </a:t>
            </a:r>
            <a:r>
              <a:rPr lang="pl-PL" sz="1100" dirty="0" err="1"/>
              <a:t>Schackemy</a:t>
            </a:r>
            <a:endParaRPr lang="pl-PL" sz="1100" dirty="0"/>
          </a:p>
        </p:txBody>
      </p:sp>
      <p:pic>
        <p:nvPicPr>
          <p:cNvPr id="11266" name="Picture 2" descr="Ryjówka aksamitna (Sorex araneu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40" y="2475775"/>
            <a:ext cx="5490839" cy="39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241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Część 2.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800" dirty="0">
                <a:solidFill>
                  <a:srgbClr val="002060"/>
                </a:solidFill>
              </a:rPr>
              <a:t>Wybrane pomniki przyrody na terenie Parku Krajobrazowego Puszczy Rominckiej i jego otuliny</a:t>
            </a:r>
          </a:p>
        </p:txBody>
      </p:sp>
    </p:spTree>
    <p:extLst>
      <p:ext uri="{BB962C8B-B14F-4D97-AF65-F5344CB8AC3E}">
        <p14:creationId xmlns:p14="http://schemas.microsoft.com/office/powerpoint/2010/main" val="1497649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Buk zwyczajny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</a:rPr>
              <a:t>Grupa 7 buków w Puszczy Rominckiej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311565" y="4794334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K. Siwak</a:t>
            </a:r>
          </a:p>
        </p:txBody>
      </p:sp>
      <p:pic>
        <p:nvPicPr>
          <p:cNvPr id="12290" name="Picture 2" descr="Znalezione obrazy dla zapytania grupa 7 buków puszcza rominc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08" y="2148395"/>
            <a:ext cx="3181138" cy="455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240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Żywotnik zachodni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002060"/>
                </a:solidFill>
              </a:rPr>
              <a:t>Żywotnik zachodni w </a:t>
            </a:r>
            <a:r>
              <a:rPr lang="pl-PL" sz="2400" dirty="0" err="1">
                <a:solidFill>
                  <a:srgbClr val="002060"/>
                </a:solidFill>
              </a:rPr>
              <a:t>Hajnówku</a:t>
            </a:r>
            <a:r>
              <a:rPr lang="pl-PL" sz="2400" dirty="0">
                <a:solidFill>
                  <a:srgbClr val="002060"/>
                </a:solidFill>
              </a:rPr>
              <a:t>, który posiada dwa pnie.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338983" y="4918621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K. Siwak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r="7829"/>
          <a:stretch/>
        </p:blipFill>
        <p:spPr>
          <a:xfrm>
            <a:off x="3692926" y="2041864"/>
            <a:ext cx="3329311" cy="481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2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Odroślowa lipa drobnolistna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rgbClr val="002060"/>
                </a:solidFill>
              </a:rPr>
              <a:t>Grupa 12 lip drobnolistnych zrośniętych u podstawy rosnących w Puszczy Rominckiej. Formę taką nazywamy odroślową.</a:t>
            </a:r>
          </a:p>
        </p:txBody>
      </p:sp>
      <p:pic>
        <p:nvPicPr>
          <p:cNvPr id="4" name="Picture 4" descr="IMG_0466"/>
          <p:cNvPicPr>
            <a:picLocks noChangeAspect="1" noChangeArrowheads="1"/>
          </p:cNvPicPr>
          <p:nvPr/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248" y="2398030"/>
            <a:ext cx="3500688" cy="445997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979305" y="4918621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PKPR</a:t>
            </a:r>
          </a:p>
        </p:txBody>
      </p:sp>
    </p:spTree>
    <p:extLst>
      <p:ext uri="{BB962C8B-B14F-4D97-AF65-F5344CB8AC3E}">
        <p14:creationId xmlns:p14="http://schemas.microsoft.com/office/powerpoint/2010/main" val="3014047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4 dęby w Jurkiszkach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002060"/>
                </a:solidFill>
              </a:rPr>
              <a:t>Grupa 4 dębów szypułkowych o ciekawym pokroju- są zrośnięte u podstawy.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94594" y="4918621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PKPR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537" y="2006353"/>
            <a:ext cx="3578811" cy="47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9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Część 1.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53798" y="1390568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800" dirty="0">
                <a:solidFill>
                  <a:srgbClr val="002060"/>
                </a:solidFill>
              </a:rPr>
              <a:t>Wybrane chronione gatunki roślin i zwierząt występujące na terenie Parku Krajobrazowego Puszczy Rominckiej</a:t>
            </a:r>
          </a:p>
        </p:txBody>
      </p:sp>
    </p:spTree>
    <p:extLst>
      <p:ext uri="{BB962C8B-B14F-4D97-AF65-F5344CB8AC3E}">
        <p14:creationId xmlns:p14="http://schemas.microsoft.com/office/powerpoint/2010/main" val="2335909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112451"/>
            <a:ext cx="8596668" cy="1320800"/>
          </a:xfrm>
        </p:spPr>
        <p:txBody>
          <a:bodyPr/>
          <a:lstStyle/>
          <a:p>
            <a:pPr algn="ctr"/>
            <a:r>
              <a:rPr lang="pl-PL" dirty="0"/>
              <a:t>Topola biała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772851"/>
            <a:ext cx="8596668" cy="3880773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002060"/>
                </a:solidFill>
              </a:rPr>
              <a:t>Topola biała w parku podworskim w </a:t>
            </a:r>
            <a:r>
              <a:rPr lang="pl-PL" sz="2400" dirty="0" err="1">
                <a:solidFill>
                  <a:srgbClr val="002060"/>
                </a:solidFill>
              </a:rPr>
              <a:t>Galwieciach</a:t>
            </a:r>
            <a:r>
              <a:rPr lang="pl-PL" sz="2400" dirty="0">
                <a:solidFill>
                  <a:srgbClr val="002060"/>
                </a:solidFill>
              </a:rPr>
              <a:t> jest najgrubszym pomnikowym drzewem na naszym terenie, ma prawie 6.5 m obwodu.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170307" y="4918621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PKPR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2086252"/>
            <a:ext cx="3578811" cy="47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70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Głaz narzutowy „Przybysz”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002060"/>
                </a:solidFill>
              </a:rPr>
              <a:t>Głaz granitowy o obwodzie ponad 6,2 metra. Znajduje się w Dubeninkach, przy ul. Osiedlowej 5.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336728" y="4474762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A. Szarzyńska</a:t>
            </a:r>
          </a:p>
        </p:txBody>
      </p:sp>
      <p:pic>
        <p:nvPicPr>
          <p:cNvPr id="13314" name="Picture 2" descr="Plik:Głaz Przybys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251" y="2157273"/>
            <a:ext cx="5470124" cy="41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05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Rosiczka okrągłolistna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390569"/>
            <a:ext cx="8596668" cy="1384716"/>
          </a:xfrm>
        </p:spPr>
        <p:txBody>
          <a:bodyPr>
            <a:normAutofit/>
          </a:bodyPr>
          <a:lstStyle/>
          <a:p>
            <a:pPr algn="ctr"/>
            <a:r>
              <a:rPr lang="pl-PL" sz="2000" dirty="0">
                <a:solidFill>
                  <a:srgbClr val="002060"/>
                </a:solidFill>
              </a:rPr>
              <a:t>Rosiczka jest rośliną owadożerną. Swą owadożernością uzupełnia niedobory azotu, ponieważ żyje w środowisku ubogim w ten pierwiastek. Swoje ofiary wabi wydzielając błyszczące kropelki słodkiej cieczy.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21" y="2775285"/>
            <a:ext cx="4844716" cy="363353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549678" y="4381793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M. Marzec</a:t>
            </a:r>
          </a:p>
        </p:txBody>
      </p:sp>
    </p:spTree>
    <p:extLst>
      <p:ext uri="{BB962C8B-B14F-4D97-AF65-F5344CB8AC3E}">
        <p14:creationId xmlns:p14="http://schemas.microsoft.com/office/powerpoint/2010/main" val="1274570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Czosnek niedźwiedzi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27149" y="1243969"/>
            <a:ext cx="8596668" cy="1168400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002060"/>
                </a:solidFill>
              </a:rPr>
              <a:t>Roślina ta ma właściwości lecznicze, cała wydziela charakterystyczny czosnkowy zapach.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08048" y="4536954"/>
            <a:ext cx="400110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Shutterstock</a:t>
            </a: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kobieta.pl/uploads/pics/shutterstock_188766572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58" y="2438401"/>
            <a:ext cx="581025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608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Kocanki piaskowe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1232567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002060"/>
                </a:solidFill>
              </a:rPr>
              <a:t>Roślina objęta w Polsce częściową ochroną gatunkową. Głównym zagrożeniem jest zbieranie roślin z siedlisk naturalnych w celach leczniczych.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370334" y="5072896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wikipedia.org</a:t>
            </a:r>
          </a:p>
        </p:txBody>
      </p:sp>
      <p:pic>
        <p:nvPicPr>
          <p:cNvPr id="2050" name="Picture 2" descr="Znalezione obrazy dla zapytania kocanki piaskow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7" y="2388092"/>
            <a:ext cx="3352431" cy="446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865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Zaraza </a:t>
            </a:r>
            <a:r>
              <a:rPr lang="pl-PL" dirty="0" err="1"/>
              <a:t>bladokwiatowa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1"/>
            <a:ext cx="8596668" cy="1120274"/>
          </a:xfrm>
        </p:spPr>
        <p:txBody>
          <a:bodyPr>
            <a:normAutofit/>
          </a:bodyPr>
          <a:lstStyle/>
          <a:p>
            <a:pPr algn="ctr"/>
            <a:r>
              <a:rPr lang="pl-PL" sz="2000" dirty="0">
                <a:solidFill>
                  <a:srgbClr val="002060"/>
                </a:solidFill>
              </a:rPr>
              <a:t>Jest rośliną pasożytniczą, rośnie głównie na </a:t>
            </a:r>
            <a:r>
              <a:rPr lang="pl-PL" sz="2000" dirty="0" err="1">
                <a:solidFill>
                  <a:srgbClr val="002060"/>
                </a:solidFill>
              </a:rPr>
              <a:t>ostrożeniach</a:t>
            </a:r>
            <a:r>
              <a:rPr lang="pl-PL" sz="2000" dirty="0">
                <a:solidFill>
                  <a:srgbClr val="002060"/>
                </a:solidFill>
              </a:rPr>
              <a:t> i ostach. Roślina ta nie posiada korzeni.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120547" y="4687826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K. Siwak</a:t>
            </a:r>
          </a:p>
        </p:txBody>
      </p:sp>
      <p:pic>
        <p:nvPicPr>
          <p:cNvPr id="3074" name="Picture 2" descr="Znalezione obrazy dla zapytania zaraza bladokwiato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04" y="2041863"/>
            <a:ext cx="3323300" cy="443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531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dirty="0">
                <a:solidFill>
                  <a:srgbClr val="92D050"/>
                </a:solidFill>
              </a:rPr>
              <a:t>Wielosił błękitny</a:t>
            </a:r>
            <a:endParaRPr lang="pl-PL" dirty="0">
              <a:solidFill>
                <a:srgbClr val="92D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1"/>
            <a:ext cx="8596668" cy="879642"/>
          </a:xfr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algn="ctr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2060"/>
                </a:solidFill>
              </a:rPr>
              <a:t>Jest to jedna z najwcześniejszych roślin wiosennych, rozpoczyna wegetację na przedwiośniu, gdy występują jeszcze nocne przymrozki i nawraca zima.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217562" y="4932100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K. Siwak</a:t>
            </a:r>
          </a:p>
        </p:txBody>
      </p:sp>
      <p:pic>
        <p:nvPicPr>
          <p:cNvPr id="4098" name="Picture 2" descr="Znalezione obrazy dla zapytania wielosił błękitny siw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14" y="2149643"/>
            <a:ext cx="3425671" cy="45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710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Wawrzynek </a:t>
            </a:r>
            <a:r>
              <a:rPr lang="pl-PL" dirty="0" err="1"/>
              <a:t>wilczełyko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1296737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002060"/>
                </a:solidFill>
              </a:rPr>
              <a:t>Gatunek krzewu, który kwitnie przed wypuszczeniem liści, od lutego do kwietnia. Cała roślina jest silnie trująca.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83147" y="5072896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K. Siwak</a:t>
            </a:r>
          </a:p>
        </p:txBody>
      </p:sp>
      <p:pic>
        <p:nvPicPr>
          <p:cNvPr id="5122" name="Picture 2" descr="Znalezione obrazy dla zapytania wielosił błękitny siw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21" y="2093770"/>
            <a:ext cx="3223796" cy="476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86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Zimorodek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1072147"/>
          </a:xfrm>
        </p:spPr>
        <p:txBody>
          <a:bodyPr>
            <a:normAutofit/>
          </a:bodyPr>
          <a:lstStyle/>
          <a:p>
            <a:pPr algn="ctr"/>
            <a:r>
              <a:rPr lang="pl-PL" sz="2000" dirty="0">
                <a:solidFill>
                  <a:srgbClr val="002060"/>
                </a:solidFill>
              </a:rPr>
              <a:t>Ptak ten zamieszkuje tereny położone blisko zbiorników wodnych, najchętniej jednak wybiera miejsca położone blisko wód bieżących. Podstawowym pokarmem tych ptaków są ryby.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57087" y="4548350"/>
            <a:ext cx="353943" cy="17851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l-PL" sz="1100" dirty="0"/>
              <a:t>Fot. Red. </a:t>
            </a:r>
            <a:r>
              <a:rPr lang="pl-PL" sz="1100" dirty="0" err="1"/>
              <a:t>Dinoanimals</a:t>
            </a:r>
            <a:endParaRPr lang="pl-PL" sz="1100" dirty="0"/>
          </a:p>
        </p:txBody>
      </p:sp>
      <p:pic>
        <p:nvPicPr>
          <p:cNvPr id="6146" name="Picture 2" descr="http://dinoanimals.pl/wp-content/uploads/2013/07/Zimorode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47" y="2422958"/>
            <a:ext cx="4619390" cy="410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766207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545</TotalTime>
  <Words>566</Words>
  <Application>Microsoft Office PowerPoint</Application>
  <PresentationFormat>Panoramiczny</PresentationFormat>
  <Paragraphs>60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7" baseType="lpstr">
      <vt:lpstr>Arial</vt:lpstr>
      <vt:lpstr>Times New Roman</vt:lpstr>
      <vt:lpstr>Trebuchet MS</vt:lpstr>
      <vt:lpstr>Wingdings</vt:lpstr>
      <vt:lpstr>Wingdings 3</vt:lpstr>
      <vt:lpstr>Faseta</vt:lpstr>
      <vt:lpstr>Wybrane gatunki chronione i pomniki przyrody Parku Krajobrazowego Puszczy Rominckiej</vt:lpstr>
      <vt:lpstr>Część 1. </vt:lpstr>
      <vt:lpstr>Rosiczka okrągłolistna</vt:lpstr>
      <vt:lpstr>Czosnek niedźwiedzi </vt:lpstr>
      <vt:lpstr>Kocanki piaskowe</vt:lpstr>
      <vt:lpstr>Zaraza bladokwiatowa</vt:lpstr>
      <vt:lpstr>Wielosił błękitny</vt:lpstr>
      <vt:lpstr>Wawrzynek wilczełyko</vt:lpstr>
      <vt:lpstr>Zimorodek</vt:lpstr>
      <vt:lpstr>Bąk</vt:lpstr>
      <vt:lpstr>Kumak nizinny</vt:lpstr>
      <vt:lpstr>Traszka zwyczajna</vt:lpstr>
      <vt:lpstr>Mopek</vt:lpstr>
      <vt:lpstr>Ryjówka aksamitna</vt:lpstr>
      <vt:lpstr>Część 2.</vt:lpstr>
      <vt:lpstr>Buk zwyczajny</vt:lpstr>
      <vt:lpstr>Żywotnik zachodni</vt:lpstr>
      <vt:lpstr>Odroślowa lipa drobnolistna</vt:lpstr>
      <vt:lpstr>4 dęby w Jurkiszkach</vt:lpstr>
      <vt:lpstr>Topola biała</vt:lpstr>
      <vt:lpstr>Głaz narzutowy „Przybysz”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Naruszewicz</dc:creator>
  <cp:lastModifiedBy>Jaromir Krajewski</cp:lastModifiedBy>
  <cp:revision>39</cp:revision>
  <dcterms:created xsi:type="dcterms:W3CDTF">2015-09-09T06:43:43Z</dcterms:created>
  <dcterms:modified xsi:type="dcterms:W3CDTF">2016-09-23T13:08:12Z</dcterms:modified>
</cp:coreProperties>
</file>