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8" r:id="rId2"/>
    <p:sldId id="257" r:id="rId3"/>
    <p:sldId id="259" r:id="rId4"/>
    <p:sldId id="282" r:id="rId5"/>
    <p:sldId id="260" r:id="rId6"/>
    <p:sldId id="261" r:id="rId7"/>
    <p:sldId id="283" r:id="rId8"/>
    <p:sldId id="262" r:id="rId9"/>
    <p:sldId id="263" r:id="rId10"/>
    <p:sldId id="264" r:id="rId11"/>
    <p:sldId id="265" r:id="rId12"/>
    <p:sldId id="284" r:id="rId13"/>
    <p:sldId id="285" r:id="rId14"/>
    <p:sldId id="286" r:id="rId15"/>
    <p:sldId id="287" r:id="rId16"/>
    <p:sldId id="288" r:id="rId17"/>
    <p:sldId id="289" r:id="rId18"/>
    <p:sldId id="266" r:id="rId19"/>
    <p:sldId id="272" r:id="rId20"/>
    <p:sldId id="273" r:id="rId21"/>
    <p:sldId id="274" r:id="rId22"/>
    <p:sldId id="275" r:id="rId23"/>
    <p:sldId id="276" r:id="rId24"/>
    <p:sldId id="277" r:id="rId25"/>
    <p:sldId id="278" r:id="rId26"/>
    <p:sldId id="279" r:id="rId27"/>
    <p:sldId id="280" r:id="rId28"/>
    <p:sldId id="281" r:id="rId2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5758FB7-9AC5-4552-8A53-C91805E547FA}" styleName="Styl z motywem 1 — Ak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Styl pośredni 3 — Ak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3" autoAdjust="0"/>
  </p:normalViewPr>
  <p:slideViewPr>
    <p:cSldViewPr>
      <p:cViewPr varScale="1">
        <p:scale>
          <a:sx n="106" d="100"/>
          <a:sy n="106" d="100"/>
        </p:scale>
        <p:origin x="-11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FC8D731-DEC5-40B6-BAD7-160EE2561DF4}" type="datetimeFigureOut">
              <a:rPr lang="pl-PL" smtClean="0"/>
              <a:pPr/>
              <a:t>2017-02-20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9A01BEE-EF24-4EBC-A321-C0E8A4D3E2EC}"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FC8D731-DEC5-40B6-BAD7-160EE2561DF4}" type="datetimeFigureOut">
              <a:rPr lang="pl-PL" smtClean="0"/>
              <a:pPr/>
              <a:t>2017-02-20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9A01BEE-EF24-4EBC-A321-C0E8A4D3E2EC}"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FC8D731-DEC5-40B6-BAD7-160EE2561DF4}" type="datetimeFigureOut">
              <a:rPr lang="pl-PL" smtClean="0"/>
              <a:pPr/>
              <a:t>2017-02-20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9A01BEE-EF24-4EBC-A321-C0E8A4D3E2EC}"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FC8D731-DEC5-40B6-BAD7-160EE2561DF4}" type="datetimeFigureOut">
              <a:rPr lang="pl-PL" smtClean="0"/>
              <a:pPr/>
              <a:t>2017-02-20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9A01BEE-EF24-4EBC-A321-C0E8A4D3E2EC}"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FC8D731-DEC5-40B6-BAD7-160EE2561DF4}" type="datetimeFigureOut">
              <a:rPr lang="pl-PL" smtClean="0"/>
              <a:pPr/>
              <a:t>2017-02-20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9A01BEE-EF24-4EBC-A321-C0E8A4D3E2EC}"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FC8D731-DEC5-40B6-BAD7-160EE2561DF4}" type="datetimeFigureOut">
              <a:rPr lang="pl-PL" smtClean="0"/>
              <a:pPr/>
              <a:t>2017-02-20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9A01BEE-EF24-4EBC-A321-C0E8A4D3E2EC}"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FC8D731-DEC5-40B6-BAD7-160EE2561DF4}" type="datetimeFigureOut">
              <a:rPr lang="pl-PL" smtClean="0"/>
              <a:pPr/>
              <a:t>2017-02-20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9A01BEE-EF24-4EBC-A321-C0E8A4D3E2EC}"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FC8D731-DEC5-40B6-BAD7-160EE2561DF4}" type="datetimeFigureOut">
              <a:rPr lang="pl-PL" smtClean="0"/>
              <a:pPr/>
              <a:t>2017-02-20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9A01BEE-EF24-4EBC-A321-C0E8A4D3E2EC}"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FC8D731-DEC5-40B6-BAD7-160EE2561DF4}" type="datetimeFigureOut">
              <a:rPr lang="pl-PL" smtClean="0"/>
              <a:pPr/>
              <a:t>2017-02-20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9A01BEE-EF24-4EBC-A321-C0E8A4D3E2EC}"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FC8D731-DEC5-40B6-BAD7-160EE2561DF4}" type="datetimeFigureOut">
              <a:rPr lang="pl-PL" smtClean="0"/>
              <a:pPr/>
              <a:t>2017-02-20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9A01BEE-EF24-4EBC-A321-C0E8A4D3E2EC}"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FC8D731-DEC5-40B6-BAD7-160EE2561DF4}" type="datetimeFigureOut">
              <a:rPr lang="pl-PL" smtClean="0"/>
              <a:pPr/>
              <a:t>2017-02-20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9A01BEE-EF24-4EBC-A321-C0E8A4D3E2EC}"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8D731-DEC5-40B6-BAD7-160EE2561DF4}" type="datetimeFigureOut">
              <a:rPr lang="pl-PL" smtClean="0"/>
              <a:pPr/>
              <a:t>2017-02-20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01BEE-EF24-4EBC-A321-C0E8A4D3E2EC}"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7.xml"/><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naszeprzedszkole.waw.pl/images/nasze_przedszkole_logo_dzieci.png"/>
          <p:cNvPicPr>
            <a:picLocks noChangeAspect="1" noChangeArrowheads="1"/>
          </p:cNvPicPr>
          <p:nvPr/>
        </p:nvPicPr>
        <p:blipFill>
          <a:blip r:embed="rId2" cstate="print"/>
          <a:srcRect/>
          <a:stretch>
            <a:fillRect/>
          </a:stretch>
        </p:blipFill>
        <p:spPr bwMode="auto">
          <a:xfrm>
            <a:off x="827584" y="2420888"/>
            <a:ext cx="7298276" cy="3744416"/>
          </a:xfrm>
          <a:prstGeom prst="rect">
            <a:avLst/>
          </a:prstGeom>
          <a:noFill/>
        </p:spPr>
      </p:pic>
      <p:sp>
        <p:nvSpPr>
          <p:cNvPr id="3" name="Prostokąt 2"/>
          <p:cNvSpPr/>
          <p:nvPr/>
        </p:nvSpPr>
        <p:spPr>
          <a:xfrm>
            <a:off x="1835696" y="1196752"/>
            <a:ext cx="5683943" cy="1008112"/>
          </a:xfrm>
          <a:prstGeom prst="rect">
            <a:avLst/>
          </a:prstGeom>
          <a:noFill/>
        </p:spPr>
        <p:txBody>
          <a:bodyPr wrap="none" lIns="91440" tIns="45720" rIns="91440" bIns="45720">
            <a:prstTxWarp prst="textArchUp">
              <a:avLst/>
            </a:prstTxWarp>
            <a:spAutoFit/>
          </a:bodyPr>
          <a:lstStyle/>
          <a:p>
            <a:pPr algn="ctr"/>
            <a:r>
              <a:rPr lang="pl-PL"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Kącik przedszkolaka</a:t>
            </a:r>
            <a:endParaRPr lang="pl-PL"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Obraz 25" descr="MCj02324310000[1]"/>
          <p:cNvPicPr>
            <a:picLocks noChangeAspect="1" noChangeArrowheads="1"/>
          </p:cNvPicPr>
          <p:nvPr/>
        </p:nvPicPr>
        <p:blipFill>
          <a:blip r:embed="rId2" cstate="print"/>
          <a:srcRect/>
          <a:stretch>
            <a:fillRect/>
          </a:stretch>
        </p:blipFill>
        <p:spPr bwMode="auto">
          <a:xfrm>
            <a:off x="4644008" y="260648"/>
            <a:ext cx="1609725" cy="1543050"/>
          </a:xfrm>
          <a:prstGeom prst="rect">
            <a:avLst/>
          </a:prstGeom>
          <a:noFill/>
        </p:spPr>
      </p:pic>
      <p:pic>
        <p:nvPicPr>
          <p:cNvPr id="20482" name="Obraz 47" descr="MCj03468550000[1]"/>
          <p:cNvPicPr>
            <a:picLocks noChangeAspect="1" noChangeArrowheads="1"/>
          </p:cNvPicPr>
          <p:nvPr/>
        </p:nvPicPr>
        <p:blipFill>
          <a:blip r:embed="rId3" cstate="print"/>
          <a:srcRect/>
          <a:stretch>
            <a:fillRect/>
          </a:stretch>
        </p:blipFill>
        <p:spPr bwMode="auto">
          <a:xfrm>
            <a:off x="4788024" y="2348880"/>
            <a:ext cx="1076325" cy="1390650"/>
          </a:xfrm>
          <a:prstGeom prst="rect">
            <a:avLst/>
          </a:prstGeom>
          <a:noFill/>
        </p:spPr>
      </p:pic>
      <p:pic>
        <p:nvPicPr>
          <p:cNvPr id="20481" name="Obraz 38" descr="MCj04363350000[1]"/>
          <p:cNvPicPr>
            <a:picLocks noChangeAspect="1" noChangeArrowheads="1"/>
          </p:cNvPicPr>
          <p:nvPr/>
        </p:nvPicPr>
        <p:blipFill>
          <a:blip r:embed="rId4" cstate="print"/>
          <a:srcRect/>
          <a:stretch>
            <a:fillRect/>
          </a:stretch>
        </p:blipFill>
        <p:spPr bwMode="auto">
          <a:xfrm>
            <a:off x="4644008" y="4437112"/>
            <a:ext cx="1724025" cy="1657350"/>
          </a:xfrm>
          <a:prstGeom prst="rect">
            <a:avLst/>
          </a:prstGeom>
          <a:noFill/>
        </p:spPr>
      </p:pic>
      <p:sp>
        <p:nvSpPr>
          <p:cNvPr id="20484" name="Rectangle 4"/>
          <p:cNvSpPr>
            <a:spLocks noChangeArrowheads="1"/>
          </p:cNvSpPr>
          <p:nvPr/>
        </p:nvSpPr>
        <p:spPr bwMode="auto">
          <a:xfrm>
            <a:off x="0" y="808638"/>
            <a:ext cx="600997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LUBI  ĆWICZYĆ, BIEGAĆ, SKAKAĆ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20485" name="Rectangle 5"/>
          <p:cNvSpPr>
            <a:spLocks noChangeArrowheads="1"/>
          </p:cNvSpPr>
          <p:nvPr/>
        </p:nvSpPr>
        <p:spPr bwMode="auto">
          <a:xfrm>
            <a:off x="179512" y="2968878"/>
            <a:ext cx="623221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DBA O BEZPIECZEŃSTWO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20486" name="Rectangle 6"/>
          <p:cNvSpPr>
            <a:spLocks noChangeArrowheads="1"/>
          </p:cNvSpPr>
          <p:nvPr/>
        </p:nvSpPr>
        <p:spPr bwMode="auto">
          <a:xfrm>
            <a:off x="251520" y="5057110"/>
            <a:ext cx="618092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ZDROW SIĘ ODŻYWIA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20487" name="Rectangle 7"/>
          <p:cNvSpPr>
            <a:spLocks noChangeArrowheads="1"/>
          </p:cNvSpPr>
          <p:nvPr/>
        </p:nvSpPr>
        <p:spPr bwMode="auto">
          <a:xfrm>
            <a:off x="457200" y="5962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Obraz 28" descr="MCj03964900000[1]"/>
          <p:cNvPicPr>
            <a:picLocks noChangeAspect="1" noChangeArrowheads="1"/>
          </p:cNvPicPr>
          <p:nvPr/>
        </p:nvPicPr>
        <p:blipFill>
          <a:blip r:embed="rId2" cstate="print"/>
          <a:srcRect/>
          <a:stretch>
            <a:fillRect/>
          </a:stretch>
        </p:blipFill>
        <p:spPr bwMode="auto">
          <a:xfrm>
            <a:off x="3995936" y="260648"/>
            <a:ext cx="1714500" cy="1638300"/>
          </a:xfrm>
          <a:prstGeom prst="rect">
            <a:avLst/>
          </a:prstGeom>
          <a:noFill/>
        </p:spPr>
      </p:pic>
      <p:pic>
        <p:nvPicPr>
          <p:cNvPr id="21506" name="Obraz 30" descr="MCj02375210000[1]"/>
          <p:cNvPicPr>
            <a:picLocks noChangeAspect="1" noChangeArrowheads="1"/>
          </p:cNvPicPr>
          <p:nvPr/>
        </p:nvPicPr>
        <p:blipFill>
          <a:blip r:embed="rId3" cstate="print"/>
          <a:srcRect/>
          <a:stretch>
            <a:fillRect/>
          </a:stretch>
        </p:blipFill>
        <p:spPr bwMode="auto">
          <a:xfrm>
            <a:off x="4283968" y="2204864"/>
            <a:ext cx="1533525" cy="1524000"/>
          </a:xfrm>
          <a:prstGeom prst="rect">
            <a:avLst/>
          </a:prstGeom>
          <a:noFill/>
        </p:spPr>
      </p:pic>
      <p:pic>
        <p:nvPicPr>
          <p:cNvPr id="21505" name="Obraz 40" descr="MCj03789510000[1]"/>
          <p:cNvPicPr>
            <a:picLocks noChangeAspect="1" noChangeArrowheads="1"/>
          </p:cNvPicPr>
          <p:nvPr/>
        </p:nvPicPr>
        <p:blipFill>
          <a:blip r:embed="rId4" cstate="print"/>
          <a:srcRect/>
          <a:stretch>
            <a:fillRect/>
          </a:stretch>
        </p:blipFill>
        <p:spPr bwMode="auto">
          <a:xfrm>
            <a:off x="4860032" y="4221088"/>
            <a:ext cx="1447800" cy="1524000"/>
          </a:xfrm>
          <a:prstGeom prst="rect">
            <a:avLst/>
          </a:prstGeom>
          <a:noFill/>
        </p:spPr>
      </p:pic>
      <p:sp>
        <p:nvSpPr>
          <p:cNvPr id="21508" name="Rectangle 4"/>
          <p:cNvSpPr>
            <a:spLocks noChangeArrowheads="1"/>
          </p:cNvSpPr>
          <p:nvPr/>
        </p:nvSpPr>
        <p:spPr bwMode="auto">
          <a:xfrm>
            <a:off x="467544" y="880646"/>
            <a:ext cx="625786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DBA O PRZYRODĘ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21509" name="Rectangle 5"/>
          <p:cNvSpPr>
            <a:spLocks noChangeArrowheads="1"/>
          </p:cNvSpPr>
          <p:nvPr/>
        </p:nvSpPr>
        <p:spPr bwMode="auto">
          <a:xfrm>
            <a:off x="467544" y="2313747"/>
            <a:ext cx="635616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   </a:t>
            </a:r>
            <a:endParaRPr kumimoji="0" lang="pl-PL" sz="6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LUBI ZWIERZĘTA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21510" name="Rectangle 6"/>
          <p:cNvSpPr>
            <a:spLocks noChangeArrowheads="1"/>
          </p:cNvSpPr>
          <p:nvPr/>
        </p:nvSpPr>
        <p:spPr bwMode="auto">
          <a:xfrm>
            <a:off x="539552" y="4769078"/>
            <a:ext cx="617669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POTRAFI POMAGAĆ  INNYM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21511" name="Rectangle 7"/>
          <p:cNvSpPr>
            <a:spLocks noChangeArrowheads="1"/>
          </p:cNvSpPr>
          <p:nvPr/>
        </p:nvSpPr>
        <p:spPr bwMode="auto">
          <a:xfrm>
            <a:off x="457200" y="5600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195736" y="908720"/>
            <a:ext cx="4602543" cy="1569660"/>
          </a:xfrm>
          <a:prstGeom prst="rect">
            <a:avLst/>
          </a:prstGeom>
          <a:noFill/>
        </p:spPr>
        <p:txBody>
          <a:bodyPr wrap="none" lIns="91440" tIns="45720" rIns="91440" bIns="45720">
            <a:spAutoFit/>
          </a:bodyPr>
          <a:lstStyle/>
          <a:p>
            <a:pPr algn="ctr"/>
            <a:r>
              <a:rPr lang="pl-PL"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rPr>
              <a:t>GALERIA</a:t>
            </a:r>
            <a:endParaRPr lang="pl-PL"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m\Desktop\16833285_1326307347427362_2030876096_o.jpg"/>
          <p:cNvPicPr>
            <a:picLocks noChangeAspect="1" noChangeArrowheads="1"/>
          </p:cNvPicPr>
          <p:nvPr/>
        </p:nvPicPr>
        <p:blipFill>
          <a:blip r:embed="rId2" cstate="print"/>
          <a:srcRect/>
          <a:stretch>
            <a:fillRect/>
          </a:stretch>
        </p:blipFill>
        <p:spPr bwMode="auto">
          <a:xfrm>
            <a:off x="539552" y="116632"/>
            <a:ext cx="3427479" cy="6093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descr="C:\Users\Dom\Desktop\16910764_1326307540760676_1943107517_o (1).jpg"/>
          <p:cNvPicPr>
            <a:picLocks noChangeAspect="1" noChangeArrowheads="1"/>
          </p:cNvPicPr>
          <p:nvPr/>
        </p:nvPicPr>
        <p:blipFill>
          <a:blip r:embed="rId3" cstate="print"/>
          <a:srcRect/>
          <a:stretch>
            <a:fillRect/>
          </a:stretch>
        </p:blipFill>
        <p:spPr bwMode="auto">
          <a:xfrm>
            <a:off x="4716016" y="116632"/>
            <a:ext cx="3508488" cy="6120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Prostokąt 3"/>
          <p:cNvSpPr/>
          <p:nvPr/>
        </p:nvSpPr>
        <p:spPr>
          <a:xfrm>
            <a:off x="2411760" y="6237312"/>
            <a:ext cx="4070474" cy="523220"/>
          </a:xfrm>
          <a:prstGeom prst="rect">
            <a:avLst/>
          </a:prstGeom>
          <a:noFill/>
        </p:spPr>
        <p:txBody>
          <a:bodyPr wrap="none" lIns="91440" tIns="45720" rIns="91440" bIns="45720">
            <a:spAutoFit/>
          </a:bodyPr>
          <a:lstStyle/>
          <a:p>
            <a:pPr algn="ctr"/>
            <a:r>
              <a:rPr lang="pl-PL"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Wspólnie sprzątamy świat</a:t>
            </a:r>
            <a:endParaRPr lang="pl-PL"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om\Desktop\16810766_1326306947427402_91300764_o.jpg"/>
          <p:cNvPicPr>
            <a:picLocks noChangeAspect="1" noChangeArrowheads="1"/>
          </p:cNvPicPr>
          <p:nvPr/>
        </p:nvPicPr>
        <p:blipFill>
          <a:blip r:embed="rId2" cstate="print"/>
          <a:srcRect/>
          <a:stretch>
            <a:fillRect/>
          </a:stretch>
        </p:blipFill>
        <p:spPr bwMode="auto">
          <a:xfrm>
            <a:off x="539552" y="692696"/>
            <a:ext cx="8156398" cy="4587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Prostokąt 2"/>
          <p:cNvSpPr/>
          <p:nvPr/>
        </p:nvSpPr>
        <p:spPr>
          <a:xfrm>
            <a:off x="2726731" y="5661248"/>
            <a:ext cx="3371309" cy="707886"/>
          </a:xfrm>
          <a:prstGeom prst="rect">
            <a:avLst/>
          </a:prstGeom>
          <a:noFill/>
        </p:spPr>
        <p:txBody>
          <a:bodyPr wrap="none" lIns="91440" tIns="45720" rIns="91440" bIns="45720">
            <a:spAutoFit/>
          </a:bodyPr>
          <a:lstStyle/>
          <a:p>
            <a:pPr algn="ctr"/>
            <a:r>
              <a:rPr lang="pl-PL"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Małe Mikołajki</a:t>
            </a:r>
            <a:endParaRPr lang="pl-PL"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s://scontent.fwaw5-1.fna.fbcdn.net/v/t34.0-12/16839673_1326308847427212_738931390_n.jpg?oh=845a12dbabe65dcf8d9f278a22da1ea7&amp;oe=58AD141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076" name="AutoShape 4" descr="https://scontent.fwaw5-1.fna.fbcdn.net/v/t34.0-12/16839673_1326308847427212_738931390_n.jpg?oh=845a12dbabe65dcf8d9f278a22da1ea7&amp;oe=58AD141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078" name="AutoShape 6" descr="https://scontent.fwaw5-1.fna.fbcdn.net/v/t34.0-12/16839673_1326308847427212_738931390_n.jpg?oh=845a12dbabe65dcf8d9f278a22da1ea7&amp;oe=58AD141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3082" name="Picture 10" descr="C:\Users\Dom\Downloads\16833295_1326308847427212_738931390_o.jpg"/>
          <p:cNvPicPr>
            <a:picLocks noChangeAspect="1" noChangeArrowheads="1"/>
          </p:cNvPicPr>
          <p:nvPr/>
        </p:nvPicPr>
        <p:blipFill>
          <a:blip r:embed="rId2" cstate="print"/>
          <a:srcRect/>
          <a:stretch>
            <a:fillRect/>
          </a:stretch>
        </p:blipFill>
        <p:spPr bwMode="auto">
          <a:xfrm>
            <a:off x="251520" y="188640"/>
            <a:ext cx="2360861" cy="4197086"/>
          </a:xfrm>
          <a:prstGeom prst="rect">
            <a:avLst/>
          </a:prstGeom>
          <a:noFill/>
        </p:spPr>
      </p:pic>
      <p:pic>
        <p:nvPicPr>
          <p:cNvPr id="3083" name="Picture 11" descr="C:\Users\Dom\Downloads\16832986_1326308877427209_451854669_o.jpg"/>
          <p:cNvPicPr>
            <a:picLocks noChangeAspect="1" noChangeArrowheads="1"/>
          </p:cNvPicPr>
          <p:nvPr/>
        </p:nvPicPr>
        <p:blipFill>
          <a:blip r:embed="rId3" cstate="print"/>
          <a:srcRect/>
          <a:stretch>
            <a:fillRect/>
          </a:stretch>
        </p:blipFill>
        <p:spPr bwMode="auto">
          <a:xfrm>
            <a:off x="1763688" y="2204863"/>
            <a:ext cx="2509377" cy="4461115"/>
          </a:xfrm>
          <a:prstGeom prst="rect">
            <a:avLst/>
          </a:prstGeom>
          <a:noFill/>
        </p:spPr>
      </p:pic>
      <p:pic>
        <p:nvPicPr>
          <p:cNvPr id="3081" name="Picture 9" descr="C:\Users\Dom\Downloads\16810810_1326308954093868_2126640893_o.jpg"/>
          <p:cNvPicPr>
            <a:picLocks noChangeAspect="1" noChangeArrowheads="1"/>
          </p:cNvPicPr>
          <p:nvPr/>
        </p:nvPicPr>
        <p:blipFill>
          <a:blip r:embed="rId4" cstate="print"/>
          <a:srcRect/>
          <a:stretch>
            <a:fillRect/>
          </a:stretch>
        </p:blipFill>
        <p:spPr bwMode="auto">
          <a:xfrm>
            <a:off x="3923928" y="188640"/>
            <a:ext cx="2576885" cy="4581129"/>
          </a:xfrm>
          <a:prstGeom prst="rect">
            <a:avLst/>
          </a:prstGeom>
          <a:noFill/>
        </p:spPr>
      </p:pic>
      <p:pic>
        <p:nvPicPr>
          <p:cNvPr id="3084" name="Picture 12" descr="C:\Users\Dom\Downloads\16833542_1326309000760530_301772133_o.jpg"/>
          <p:cNvPicPr>
            <a:picLocks noChangeAspect="1" noChangeArrowheads="1"/>
          </p:cNvPicPr>
          <p:nvPr/>
        </p:nvPicPr>
        <p:blipFill>
          <a:blip r:embed="rId5" cstate="print"/>
          <a:srcRect/>
          <a:stretch>
            <a:fillRect/>
          </a:stretch>
        </p:blipFill>
        <p:spPr bwMode="auto">
          <a:xfrm>
            <a:off x="6084168" y="1988840"/>
            <a:ext cx="2520280" cy="4480498"/>
          </a:xfrm>
          <a:prstGeom prst="rect">
            <a:avLst/>
          </a:prstGeom>
          <a:noFill/>
        </p:spPr>
      </p:pic>
      <p:sp>
        <p:nvSpPr>
          <p:cNvPr id="11" name="Prostokąt 10"/>
          <p:cNvSpPr/>
          <p:nvPr/>
        </p:nvSpPr>
        <p:spPr>
          <a:xfrm>
            <a:off x="6694699" y="332656"/>
            <a:ext cx="2375779" cy="1323439"/>
          </a:xfrm>
          <a:prstGeom prst="rect">
            <a:avLst/>
          </a:prstGeom>
          <a:noFill/>
        </p:spPr>
        <p:txBody>
          <a:bodyPr wrap="none" lIns="91440" tIns="45720" rIns="91440" bIns="45720">
            <a:spAutoFit/>
          </a:bodyPr>
          <a:lstStyle/>
          <a:p>
            <a:pPr algn="ctr"/>
            <a:r>
              <a:rPr lang="pl-PL"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Z górki na </a:t>
            </a:r>
            <a:br>
              <a:rPr lang="pl-PL"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pl-PL"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pazurki </a:t>
            </a:r>
            <a:endParaRPr lang="pl-PL"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Dom\Downloads\16880197_1326309027427194_1991410443_o.jpg"/>
          <p:cNvPicPr>
            <a:picLocks noChangeAspect="1" noChangeArrowheads="1"/>
          </p:cNvPicPr>
          <p:nvPr/>
        </p:nvPicPr>
        <p:blipFill>
          <a:blip r:embed="rId2" cstate="print"/>
          <a:srcRect/>
          <a:stretch>
            <a:fillRect/>
          </a:stretch>
        </p:blipFill>
        <p:spPr bwMode="auto">
          <a:xfrm>
            <a:off x="467544" y="260648"/>
            <a:ext cx="2333858" cy="4149080"/>
          </a:xfrm>
          <a:prstGeom prst="rect">
            <a:avLst/>
          </a:prstGeom>
          <a:noFill/>
        </p:spPr>
      </p:pic>
      <p:pic>
        <p:nvPicPr>
          <p:cNvPr id="39939" name="Picture 3" descr="C:\Users\Dom\Downloads\16880418_1326309054093858_2088090559_o.jpg"/>
          <p:cNvPicPr>
            <a:picLocks noChangeAspect="1" noChangeArrowheads="1"/>
          </p:cNvPicPr>
          <p:nvPr/>
        </p:nvPicPr>
        <p:blipFill>
          <a:blip r:embed="rId3" cstate="print"/>
          <a:srcRect/>
          <a:stretch>
            <a:fillRect/>
          </a:stretch>
        </p:blipFill>
        <p:spPr bwMode="auto">
          <a:xfrm>
            <a:off x="2411760" y="2204864"/>
            <a:ext cx="2432869" cy="4325100"/>
          </a:xfrm>
          <a:prstGeom prst="rect">
            <a:avLst/>
          </a:prstGeom>
          <a:noFill/>
        </p:spPr>
      </p:pic>
      <p:pic>
        <p:nvPicPr>
          <p:cNvPr id="39940" name="Picture 4" descr="C:\Users\Dom\Downloads\16810771_1326309094093854_1381358799_o.jpg"/>
          <p:cNvPicPr>
            <a:picLocks noChangeAspect="1" noChangeArrowheads="1"/>
          </p:cNvPicPr>
          <p:nvPr/>
        </p:nvPicPr>
        <p:blipFill>
          <a:blip r:embed="rId4" cstate="print"/>
          <a:srcRect/>
          <a:stretch>
            <a:fillRect/>
          </a:stretch>
        </p:blipFill>
        <p:spPr bwMode="auto">
          <a:xfrm>
            <a:off x="4283968" y="260648"/>
            <a:ext cx="2448272" cy="4352484"/>
          </a:xfrm>
          <a:prstGeom prst="rect">
            <a:avLst/>
          </a:prstGeom>
          <a:noFill/>
        </p:spPr>
      </p:pic>
      <p:pic>
        <p:nvPicPr>
          <p:cNvPr id="39941" name="Picture 5" descr="C:\Users\Dom\Downloads\16910578_1326308094093954_614802147_o.jpg"/>
          <p:cNvPicPr>
            <a:picLocks noChangeAspect="1" noChangeArrowheads="1"/>
          </p:cNvPicPr>
          <p:nvPr/>
        </p:nvPicPr>
        <p:blipFill>
          <a:blip r:embed="rId5" cstate="print"/>
          <a:srcRect/>
          <a:stretch>
            <a:fillRect/>
          </a:stretch>
        </p:blipFill>
        <p:spPr bwMode="auto">
          <a:xfrm>
            <a:off x="6588224" y="2348880"/>
            <a:ext cx="2414867" cy="4293096"/>
          </a:xfrm>
          <a:prstGeom prst="rect">
            <a:avLst/>
          </a:prstGeom>
          <a:noFill/>
        </p:spPr>
      </p:pic>
      <p:sp>
        <p:nvSpPr>
          <p:cNvPr id="6" name="Prostokąt 5"/>
          <p:cNvSpPr/>
          <p:nvPr/>
        </p:nvSpPr>
        <p:spPr>
          <a:xfrm>
            <a:off x="6876256" y="404664"/>
            <a:ext cx="2375779" cy="1323439"/>
          </a:xfrm>
          <a:prstGeom prst="rect">
            <a:avLst/>
          </a:prstGeom>
          <a:noFill/>
        </p:spPr>
        <p:txBody>
          <a:bodyPr wrap="none" lIns="91440" tIns="45720" rIns="91440" bIns="45720">
            <a:spAutoFit/>
          </a:bodyPr>
          <a:lstStyle/>
          <a:p>
            <a:pPr algn="ctr"/>
            <a:r>
              <a:rPr lang="pl-PL"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Z górki na </a:t>
            </a:r>
            <a:br>
              <a:rPr lang="pl-PL"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pl-PL"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pazurki </a:t>
            </a:r>
            <a:endParaRPr lang="pl-PL"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Dom\Desktop\16900203_1326306347427462_590639156_n.jpg"/>
          <p:cNvPicPr>
            <a:picLocks noChangeAspect="1" noChangeArrowheads="1"/>
          </p:cNvPicPr>
          <p:nvPr/>
        </p:nvPicPr>
        <p:blipFill>
          <a:blip r:embed="rId2" cstate="print"/>
          <a:srcRect/>
          <a:stretch>
            <a:fillRect/>
          </a:stretch>
        </p:blipFill>
        <p:spPr bwMode="auto">
          <a:xfrm>
            <a:off x="467544" y="476672"/>
            <a:ext cx="8172400" cy="4588462"/>
          </a:xfrm>
          <a:prstGeom prst="rect">
            <a:avLst/>
          </a:prstGeom>
          <a:noFill/>
        </p:spPr>
      </p:pic>
      <p:sp>
        <p:nvSpPr>
          <p:cNvPr id="3" name="Prostokąt 2"/>
          <p:cNvSpPr/>
          <p:nvPr/>
        </p:nvSpPr>
        <p:spPr>
          <a:xfrm>
            <a:off x="1763688" y="5445224"/>
            <a:ext cx="5023619" cy="707886"/>
          </a:xfrm>
          <a:prstGeom prst="rect">
            <a:avLst/>
          </a:prstGeom>
          <a:noFill/>
        </p:spPr>
        <p:txBody>
          <a:bodyPr wrap="none" lIns="91440" tIns="45720" rIns="91440" bIns="45720">
            <a:spAutoFit/>
          </a:bodyPr>
          <a:lstStyle/>
          <a:p>
            <a:pPr algn="ctr"/>
            <a:r>
              <a:rPr lang="pl-PL"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Bal Karnawałowy 2017</a:t>
            </a:r>
            <a:endParaRPr lang="pl-PL"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2" name="Prostokąt 1"/>
          <p:cNvSpPr/>
          <p:nvPr/>
        </p:nvSpPr>
        <p:spPr>
          <a:xfrm>
            <a:off x="1691680" y="764704"/>
            <a:ext cx="5842049" cy="1938992"/>
          </a:xfrm>
          <a:prstGeom prst="rect">
            <a:avLst/>
          </a:prstGeom>
        </p:spPr>
        <p:txBody>
          <a:bodyPr wrap="none">
            <a:spAutoFit/>
          </a:bodyPr>
          <a:lstStyle/>
          <a:p>
            <a:pPr algn="ctr"/>
            <a:r>
              <a:rPr lang="pl-PL" sz="6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Przeczytaj mamo!</a:t>
            </a:r>
          </a:p>
          <a:p>
            <a:pPr algn="ctr"/>
            <a:r>
              <a:rPr lang="pl-PL"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Przeczytaj tato! </a:t>
            </a:r>
            <a:endParaRPr lang="pl-PL" sz="6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2530" name="Picture 2" descr="http://sppniewy.szkolnastrona.pl/container/rodzice.jpg"/>
          <p:cNvPicPr>
            <a:picLocks noChangeAspect="1" noChangeArrowheads="1"/>
          </p:cNvPicPr>
          <p:nvPr/>
        </p:nvPicPr>
        <p:blipFill>
          <a:blip r:embed="rId2" cstate="print"/>
          <a:srcRect/>
          <a:stretch>
            <a:fillRect/>
          </a:stretch>
        </p:blipFill>
        <p:spPr bwMode="auto">
          <a:xfrm>
            <a:off x="2555776" y="3140968"/>
            <a:ext cx="3432381" cy="316835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251520" y="332656"/>
          <a:ext cx="8568952" cy="5449250"/>
        </p:xfrm>
        <a:graphic>
          <a:graphicData uri="http://schemas.openxmlformats.org/drawingml/2006/table">
            <a:tbl>
              <a:tblPr/>
              <a:tblGrid>
                <a:gridCol w="8568952"/>
              </a:tblGrid>
              <a:tr h="177000">
                <a:tc>
                  <a:txBody>
                    <a:bodyPr/>
                    <a:lstStyle/>
                    <a:p>
                      <a:pPr algn="ctr">
                        <a:spcAft>
                          <a:spcPts val="0"/>
                        </a:spcAft>
                      </a:pPr>
                      <a:r>
                        <a:rPr lang="pl-PL" sz="2800" b="1" dirty="0">
                          <a:latin typeface="Times New Roman"/>
                          <a:ea typeface="Times New Roman"/>
                          <a:cs typeface="Times New Roman"/>
                        </a:rPr>
                        <a:t> Diagnoza przedszkolna</a:t>
                      </a:r>
                      <a:endParaRPr lang="pl-PL" sz="2800" dirty="0">
                        <a:latin typeface="Times New Roman"/>
                        <a:ea typeface="Times New Roman"/>
                        <a:cs typeface="Times New Roman"/>
                      </a:endParaRPr>
                    </a:p>
                  </a:txBody>
                  <a:tcPr marL="6728" marR="6728" marT="6728" marB="6728">
                    <a:lnL>
                      <a:noFill/>
                    </a:lnL>
                    <a:lnR>
                      <a:noFill/>
                    </a:lnR>
                    <a:lnT>
                      <a:noFill/>
                    </a:lnT>
                    <a:lnB>
                      <a:noFill/>
                    </a:lnB>
                  </a:tcPr>
                </a:tc>
              </a:tr>
              <a:tr h="5009074">
                <a:tc>
                  <a:txBody>
                    <a:bodyPr/>
                    <a:lstStyle/>
                    <a:p>
                      <a:pPr algn="l"/>
                      <a:r>
                        <a:rPr lang="pl-PL" sz="1300" dirty="0">
                          <a:latin typeface="Calibri"/>
                          <a:ea typeface="Times New Roman"/>
                          <a:cs typeface="Times New Roman"/>
                        </a:rPr>
                        <a:t>Diagnoza </a:t>
                      </a:r>
                      <a:r>
                        <a:rPr lang="pl-PL" sz="1300" dirty="0" smtClean="0">
                          <a:latin typeface="Calibri"/>
                          <a:ea typeface="Times New Roman"/>
                          <a:cs typeface="Times New Roman"/>
                        </a:rPr>
                        <a:t>przedszkolna</a:t>
                      </a:r>
                      <a:r>
                        <a:rPr lang="pl-PL" sz="1300" baseline="0" dirty="0" smtClean="0">
                          <a:latin typeface="Calibri"/>
                          <a:ea typeface="Times New Roman"/>
                          <a:cs typeface="Times New Roman"/>
                        </a:rPr>
                        <a:t> obejmuje</a:t>
                      </a:r>
                      <a:r>
                        <a:rPr lang="pl-PL" sz="1300" dirty="0" smtClean="0">
                          <a:latin typeface="Calibri"/>
                          <a:ea typeface="Times New Roman"/>
                          <a:cs typeface="Times New Roman"/>
                        </a:rPr>
                        <a:t> </a:t>
                      </a:r>
                      <a:r>
                        <a:rPr lang="pl-PL" sz="1300" dirty="0">
                          <a:latin typeface="Calibri"/>
                          <a:ea typeface="Times New Roman"/>
                          <a:cs typeface="Times New Roman"/>
                        </a:rPr>
                        <a:t>wszystkie dzieci kończące w tym roku pięć lat oraz dzieci sześcioletnie. Zgodnie z rozporządzeniem Ministra Edukacji Narodowej w sprawie podstawy programowej wychowania przedszkolnego oraz kształcenia ogólnego w poszczególnych typach szkół, zadaniem nauczycieli jest prowadzenie obserwacji pedagogicznych mających na celu poznanie możliwości i potrzeb rozwojowych dzieci oraz dokumentowanie tych obserwacji.</a:t>
                      </a:r>
                    </a:p>
                    <a:p>
                      <a:pPr algn="l"/>
                      <a:r>
                        <a:rPr lang="pl-PL" sz="1300" dirty="0">
                          <a:latin typeface="Calibri"/>
                          <a:ea typeface="Times New Roman"/>
                          <a:cs typeface="Times New Roman"/>
                        </a:rPr>
                        <a:t>Na podstawie zmian w Ustawie o systemie oświaty każde dziecko pięcioletnie ma prawo do edukacji przedszkolnej, </a:t>
                      </a:r>
                      <a:r>
                        <a:rPr lang="pl-PL" sz="1300" dirty="0" smtClean="0">
                          <a:latin typeface="Calibri"/>
                          <a:ea typeface="Times New Roman"/>
                          <a:cs typeface="Times New Roman"/>
                        </a:rPr>
                        <a:t>a </a:t>
                      </a:r>
                      <a:r>
                        <a:rPr lang="pl-PL" sz="1300" dirty="0">
                          <a:latin typeface="Calibri"/>
                          <a:ea typeface="Times New Roman"/>
                          <a:cs typeface="Times New Roman"/>
                        </a:rPr>
                        <a:t>jego rodzic ma prawo do zdecydowania o posłaniu swojego dziecka do pierwszej klasy. Może to zrobić na podstawie własnej oceny dojrzałości dziecka oraz informacji uzyskanych od nauczyciela przedszkola, który poinformuje rodziców o tym, czy działania przedszkola wspomagające dziecko w przygotowaniu go do podjęcia nauki w szkole odnoszą dobre efekty.</a:t>
                      </a:r>
                    </a:p>
                    <a:p>
                      <a:pPr algn="l"/>
                      <a:r>
                        <a:rPr lang="pl-PL" sz="1300" dirty="0">
                          <a:latin typeface="Calibri"/>
                          <a:ea typeface="Times New Roman"/>
                          <a:cs typeface="Times New Roman"/>
                        </a:rPr>
                        <a:t>Dlatego wszystkie dzieci w grupach pięciolatków </a:t>
                      </a:r>
                      <a:r>
                        <a:rPr lang="pl-PL" sz="1300" dirty="0" smtClean="0">
                          <a:latin typeface="Calibri"/>
                          <a:ea typeface="Times New Roman"/>
                          <a:cs typeface="Times New Roman"/>
                        </a:rPr>
                        <a:t>są </a:t>
                      </a:r>
                      <a:r>
                        <a:rPr lang="pl-PL" sz="1300" dirty="0">
                          <a:latin typeface="Calibri"/>
                          <a:ea typeface="Times New Roman"/>
                          <a:cs typeface="Times New Roman"/>
                        </a:rPr>
                        <a:t>objęte odpowiednim postępowaniem diagnostycznym, tak jak i sześciolatki obecne jeszcze w edukacji przedszkolnej. </a:t>
                      </a:r>
                    </a:p>
                    <a:p>
                      <a:pPr algn="l"/>
                      <a:r>
                        <a:rPr lang="pl-PL" sz="1300" dirty="0" smtClean="0">
                          <a:latin typeface="Calibri"/>
                          <a:ea typeface="Times New Roman"/>
                          <a:cs typeface="Times New Roman"/>
                        </a:rPr>
                        <a:t> </a:t>
                      </a:r>
                      <a:r>
                        <a:rPr lang="pl-PL" sz="1300" dirty="0">
                          <a:latin typeface="Calibri"/>
                          <a:ea typeface="Times New Roman"/>
                          <a:cs typeface="Times New Roman"/>
                        </a:rPr>
                        <a:t>O</a:t>
                      </a:r>
                      <a:r>
                        <a:rPr lang="pl-PL" sz="1300" dirty="0" smtClean="0">
                          <a:latin typeface="Calibri"/>
                          <a:ea typeface="Times New Roman"/>
                          <a:cs typeface="Times New Roman"/>
                        </a:rPr>
                        <a:t>becnie</a:t>
                      </a:r>
                      <a:r>
                        <a:rPr lang="pl-PL" sz="1300" dirty="0">
                          <a:latin typeface="Calibri"/>
                          <a:ea typeface="Times New Roman"/>
                          <a:cs typeface="Times New Roman"/>
                        </a:rPr>
                        <a:t>, zgodnie z nową podstawą programową, zadaniem nauczycieli wszystkich dzieci z grup pięciolatków i sześciolatków objętych wychowaniem przedszkolnym, jest poprowadzenie obserwacji pedagogicznych mających na celu poznanie możliwości i potrzeb rozwojowych tych dzieci oraz dokumentowanie swoich obserwacji. Z początkiem roku szkolnego poprzedzającego </a:t>
                      </a:r>
                      <a:r>
                        <a:rPr lang="pl-PL" sz="1300" dirty="0" smtClean="0">
                          <a:latin typeface="Calibri"/>
                          <a:ea typeface="Times New Roman"/>
                          <a:cs typeface="Times New Roman"/>
                        </a:rPr>
                        <a:t> </a:t>
                      </a:r>
                      <a:r>
                        <a:rPr lang="pl-PL" sz="1300" dirty="0">
                          <a:latin typeface="Calibri"/>
                          <a:ea typeface="Times New Roman"/>
                          <a:cs typeface="Times New Roman"/>
                        </a:rPr>
                        <a:t>rozpoczęcie przez dziecko nauki w klasie I szkoły podstawowej (w październiku – listopadzie) </a:t>
                      </a:r>
                      <a:r>
                        <a:rPr lang="pl-PL" sz="1300" dirty="0" smtClean="0">
                          <a:latin typeface="Calibri"/>
                          <a:ea typeface="Times New Roman"/>
                          <a:cs typeface="Times New Roman"/>
                        </a:rPr>
                        <a:t>nauczyciel przeprowadziła wstępną </a:t>
                      </a:r>
                      <a:r>
                        <a:rPr lang="pl-PL" sz="1300" dirty="0">
                          <a:latin typeface="Calibri"/>
                          <a:ea typeface="Times New Roman"/>
                          <a:cs typeface="Times New Roman"/>
                        </a:rPr>
                        <a:t>analizę gotowości dziecka do podjęcia nauki w szkole (diagnoza przedszkolna).</a:t>
                      </a:r>
                    </a:p>
                    <a:p>
                      <a:pPr algn="l"/>
                      <a:r>
                        <a:rPr lang="pl-PL" sz="1300" dirty="0">
                          <a:latin typeface="Calibri"/>
                          <a:ea typeface="Times New Roman"/>
                          <a:cs typeface="Times New Roman"/>
                        </a:rPr>
                        <a:t>W oparciu o zgromadzone wyniki diagnozy przedszkolnej nauczyciel przedszkola </a:t>
                      </a:r>
                      <a:r>
                        <a:rPr lang="pl-PL" sz="1300" dirty="0" smtClean="0">
                          <a:latin typeface="Calibri"/>
                          <a:ea typeface="Times New Roman"/>
                          <a:cs typeface="Times New Roman"/>
                        </a:rPr>
                        <a:t> opracowuje indywidualny </a:t>
                      </a:r>
                      <a:r>
                        <a:rPr lang="pl-PL" sz="1300" dirty="0">
                          <a:latin typeface="Calibri"/>
                          <a:ea typeface="Times New Roman"/>
                          <a:cs typeface="Times New Roman"/>
                        </a:rPr>
                        <a:t>dla każdego dziecka program wspomagania i korygowania rozwoju ucznia. </a:t>
                      </a:r>
                      <a:br>
                        <a:rPr lang="pl-PL" sz="1300" dirty="0">
                          <a:latin typeface="Calibri"/>
                          <a:ea typeface="Times New Roman"/>
                          <a:cs typeface="Times New Roman"/>
                        </a:rPr>
                      </a:br>
                      <a:r>
                        <a:rPr lang="pl-PL" sz="1300" dirty="0">
                          <a:latin typeface="Calibri"/>
                          <a:ea typeface="Times New Roman"/>
                          <a:cs typeface="Times New Roman"/>
                        </a:rPr>
                        <a:t>Celem takiej analizy jest także zgromadzenie informacji, które po przekazaniu rodzicom mają im pomóc w poznaniu stanu gotowości swojego dziecka do podjęcia nauki w szkole podstawowej, aby mogli je wspomagać w osiąganiu tej gotowości, odpowiednio do ich potrzeb.</a:t>
                      </a:r>
                    </a:p>
                    <a:p>
                      <a:pPr algn="l"/>
                      <a:r>
                        <a:rPr lang="pl-PL" sz="1300" dirty="0" smtClean="0">
                          <a:latin typeface="Calibri"/>
                          <a:ea typeface="Times New Roman"/>
                          <a:cs typeface="Times New Roman"/>
                        </a:rPr>
                        <a:t>W </a:t>
                      </a:r>
                      <a:r>
                        <a:rPr lang="pl-PL" sz="1300" dirty="0">
                          <a:latin typeface="Calibri"/>
                          <a:ea typeface="Times New Roman"/>
                          <a:cs typeface="Times New Roman"/>
                        </a:rPr>
                        <a:t>kwietniu, nauczyciel </a:t>
                      </a:r>
                      <a:r>
                        <a:rPr lang="pl-PL" sz="1300" dirty="0" smtClean="0">
                          <a:latin typeface="Calibri"/>
                          <a:ea typeface="Times New Roman"/>
                          <a:cs typeface="Times New Roman"/>
                        </a:rPr>
                        <a:t> przeprowadza </a:t>
                      </a:r>
                      <a:r>
                        <a:rPr lang="pl-PL" sz="1300" dirty="0">
                          <a:latin typeface="Calibri"/>
                          <a:ea typeface="Times New Roman"/>
                          <a:cs typeface="Times New Roman"/>
                        </a:rPr>
                        <a:t>kolejną diagnozę, której wynik będzie pomocny rodzicom w podjęciu decyzji dotyczącej rozpoczęcia przez dziecko nauki w klasie I szkoły podstawowej.</a:t>
                      </a:r>
                    </a:p>
                  </a:txBody>
                  <a:tcPr marL="6728" marR="6728" marT="6728" marB="6728">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om\AppData\Local\Microsoft\Windows\Temporary Internet Files\Content.IE5\3KLTNDRH\MC900056680[1].wmf"/>
          <p:cNvPicPr>
            <a:picLocks noChangeAspect="1" noChangeArrowheads="1"/>
          </p:cNvPicPr>
          <p:nvPr/>
        </p:nvPicPr>
        <p:blipFill>
          <a:blip r:embed="rId2" cstate="print"/>
          <a:srcRect/>
          <a:stretch>
            <a:fillRect/>
          </a:stretch>
        </p:blipFill>
        <p:spPr bwMode="auto">
          <a:xfrm>
            <a:off x="6084168" y="836712"/>
            <a:ext cx="2266503" cy="2140135"/>
          </a:xfrm>
          <a:prstGeom prst="rect">
            <a:avLst/>
          </a:prstGeom>
          <a:noFill/>
        </p:spPr>
      </p:pic>
      <p:sp>
        <p:nvSpPr>
          <p:cNvPr id="4" name="pole tekstowe 3"/>
          <p:cNvSpPr txBox="1"/>
          <p:nvPr/>
        </p:nvSpPr>
        <p:spPr>
          <a:xfrm>
            <a:off x="755576" y="1268760"/>
            <a:ext cx="5328592" cy="1569660"/>
          </a:xfrm>
          <a:prstGeom prst="rect">
            <a:avLst/>
          </a:prstGeom>
          <a:noFill/>
        </p:spPr>
        <p:txBody>
          <a:bodyPr wrap="square" rtlCol="0">
            <a:spAutoFit/>
          </a:bodyPr>
          <a:lstStyle/>
          <a:p>
            <a:r>
              <a:rPr lang="pl-PL" sz="3200" dirty="0" smtClean="0">
                <a:latin typeface="Arabic Typesetting" pitchFamily="66" charset="-78"/>
                <a:cs typeface="Arabic Typesetting" pitchFamily="66" charset="-78"/>
              </a:rPr>
              <a:t>W roku szkolnym 2016/2017 do oddziału przedszkolnego w Szkole Podstawowej w </a:t>
            </a:r>
            <a:r>
              <a:rPr lang="pl-PL" sz="3200" dirty="0" err="1" smtClean="0">
                <a:latin typeface="Arabic Typesetting" pitchFamily="66" charset="-78"/>
                <a:cs typeface="Arabic Typesetting" pitchFamily="66" charset="-78"/>
              </a:rPr>
              <a:t>Galwieciach</a:t>
            </a:r>
            <a:r>
              <a:rPr lang="pl-PL" sz="3200" dirty="0" smtClean="0">
                <a:latin typeface="Arabic Typesetting" pitchFamily="66" charset="-78"/>
                <a:cs typeface="Arabic Typesetting" pitchFamily="66" charset="-78"/>
              </a:rPr>
              <a:t> uczęszcza </a:t>
            </a:r>
            <a:r>
              <a:rPr lang="pl-PL" sz="3200" dirty="0" smtClean="0">
                <a:latin typeface="Arabic Typesetting" pitchFamily="66" charset="-78"/>
                <a:cs typeface="Arabic Typesetting" pitchFamily="66" charset="-78"/>
              </a:rPr>
              <a:t>14 </a:t>
            </a:r>
            <a:r>
              <a:rPr lang="pl-PL" sz="3200" dirty="0" smtClean="0">
                <a:latin typeface="Arabic Typesetting" pitchFamily="66" charset="-78"/>
                <a:cs typeface="Arabic Typesetting" pitchFamily="66" charset="-78"/>
              </a:rPr>
              <a:t>dzieci.</a:t>
            </a:r>
          </a:p>
        </p:txBody>
      </p:sp>
      <p:sp>
        <p:nvSpPr>
          <p:cNvPr id="5" name="pole tekstowe 4"/>
          <p:cNvSpPr txBox="1"/>
          <p:nvPr/>
        </p:nvSpPr>
        <p:spPr>
          <a:xfrm>
            <a:off x="4427984" y="3789040"/>
            <a:ext cx="4320480" cy="2677656"/>
          </a:xfrm>
          <a:prstGeom prst="rect">
            <a:avLst/>
          </a:prstGeom>
          <a:noFill/>
        </p:spPr>
        <p:txBody>
          <a:bodyPr wrap="square" rtlCol="0">
            <a:spAutoFit/>
          </a:bodyPr>
          <a:lstStyle/>
          <a:p>
            <a:r>
              <a:rPr lang="pl-PL" sz="2800" dirty="0" smtClean="0">
                <a:latin typeface="Arabic Typesetting" pitchFamily="66" charset="-78"/>
                <a:cs typeface="Arabic Typesetting" pitchFamily="66" charset="-78"/>
              </a:rPr>
              <a:t>Wychowawczynią oddziału jest         mgr </a:t>
            </a:r>
            <a:r>
              <a:rPr lang="pl-PL" sz="2800" b="1" dirty="0" smtClean="0">
                <a:latin typeface="Arabic Typesetting" pitchFamily="66" charset="-78"/>
                <a:cs typeface="Arabic Typesetting" pitchFamily="66" charset="-78"/>
              </a:rPr>
              <a:t>Joanna </a:t>
            </a:r>
            <a:r>
              <a:rPr lang="pl-PL" sz="2800" b="1" dirty="0" err="1" smtClean="0">
                <a:latin typeface="Arabic Typesetting" pitchFamily="66" charset="-78"/>
                <a:cs typeface="Arabic Typesetting" pitchFamily="66" charset="-78"/>
              </a:rPr>
              <a:t>Kołosza</a:t>
            </a:r>
            <a:r>
              <a:rPr lang="pl-PL" sz="2800" dirty="0" smtClean="0">
                <a:latin typeface="Arabic Typesetting" pitchFamily="66" charset="-78"/>
                <a:cs typeface="Arabic Typesetting" pitchFamily="66" charset="-78"/>
              </a:rPr>
              <a:t>,   </a:t>
            </a:r>
            <a:r>
              <a:rPr lang="pl-PL" sz="2800" b="1" dirty="0" smtClean="0">
                <a:latin typeface="Arabic Typesetting" pitchFamily="66" charset="-78"/>
                <a:cs typeface="Arabic Typesetting" pitchFamily="66" charset="-78"/>
              </a:rPr>
              <a:t>Małgorzata </a:t>
            </a:r>
            <a:r>
              <a:rPr lang="pl-PL" sz="2800" b="1" dirty="0" err="1" smtClean="0">
                <a:latin typeface="Arabic Typesetting" pitchFamily="66" charset="-78"/>
                <a:cs typeface="Arabic Typesetting" pitchFamily="66" charset="-78"/>
              </a:rPr>
              <a:t>Jejer</a:t>
            </a:r>
            <a:r>
              <a:rPr lang="pl-PL" sz="2800" b="1" dirty="0" smtClean="0">
                <a:latin typeface="Arabic Typesetting" pitchFamily="66" charset="-78"/>
                <a:cs typeface="Arabic Typesetting" pitchFamily="66" charset="-78"/>
              </a:rPr>
              <a:t>                    </a:t>
            </a:r>
            <a:r>
              <a:rPr lang="pl-PL" sz="2800" dirty="0" smtClean="0">
                <a:latin typeface="Arabic Typesetting" pitchFamily="66" charset="-78"/>
                <a:cs typeface="Arabic Typesetting" pitchFamily="66" charset="-78"/>
              </a:rPr>
              <a:t>zajęcia religii prowadzi </a:t>
            </a:r>
            <a:r>
              <a:rPr lang="pl-PL" sz="2800" b="1" dirty="0" smtClean="0">
                <a:latin typeface="Arabic Typesetting" pitchFamily="66" charset="-78"/>
                <a:cs typeface="Arabic Typesetting" pitchFamily="66" charset="-78"/>
              </a:rPr>
              <a:t>Ks. </a:t>
            </a:r>
            <a:r>
              <a:rPr lang="pl-PL" sz="2800" b="1" dirty="0" smtClean="0">
                <a:latin typeface="Arabic Typesetting" pitchFamily="66" charset="-78"/>
                <a:cs typeface="Arabic Typesetting" pitchFamily="66" charset="-78"/>
              </a:rPr>
              <a:t>Władysław Kleczkowski</a:t>
            </a:r>
            <a:endParaRPr lang="pl-PL" sz="2800" b="1" dirty="0" smtClean="0">
              <a:latin typeface="Arabic Typesetting" pitchFamily="66" charset="-78"/>
              <a:cs typeface="Arabic Typesetting" pitchFamily="66" charset="-78"/>
            </a:endParaRPr>
          </a:p>
          <a:p>
            <a:r>
              <a:rPr lang="pl-PL" sz="2800" dirty="0" smtClean="0">
                <a:latin typeface="Arabic Typesetting" pitchFamily="66" charset="-78"/>
                <a:cs typeface="Arabic Typesetting" pitchFamily="66" charset="-78"/>
              </a:rPr>
              <a:t>Zajęcia z języka angielskiego prowadzi </a:t>
            </a:r>
            <a:r>
              <a:rPr lang="pl-PL" sz="2800" b="1" dirty="0" smtClean="0">
                <a:latin typeface="Arabic Typesetting" pitchFamily="66" charset="-78"/>
                <a:cs typeface="Arabic Typesetting" pitchFamily="66" charset="-78"/>
              </a:rPr>
              <a:t>Anna Skiba</a:t>
            </a:r>
            <a:endParaRPr lang="pl-PL" sz="2800" b="1" dirty="0">
              <a:latin typeface="Arabic Typesetting" pitchFamily="66" charset="-78"/>
              <a:cs typeface="Arabic Typesetting" pitchFamily="66" charset="-78"/>
            </a:endParaRPr>
          </a:p>
        </p:txBody>
      </p:sp>
      <p:sp>
        <p:nvSpPr>
          <p:cNvPr id="1036" name="AutoShape 12" descr="https://przedszkolesmolnica.edupage.org/files/przedszkole_asp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8" name="AutoShape 14" descr="https://przedszkolesmolnica.edupage.org/files/przedszkole_asp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40" name="AutoShape 16" descr="https://przedszkolesmolnica.edupage.org/files/przedszkole_asp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42" name="AutoShape 18" descr="https://przedszkolesmolnica.edupage.org/files/przedszkole_asp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46" name="Picture 22" descr="http://rc.fm/files/artykul_polityczny/98203/przedszkole.jpg"/>
          <p:cNvPicPr>
            <a:picLocks noChangeAspect="1" noChangeArrowheads="1"/>
          </p:cNvPicPr>
          <p:nvPr/>
        </p:nvPicPr>
        <p:blipFill>
          <a:blip r:embed="rId3" cstate="print"/>
          <a:srcRect/>
          <a:stretch>
            <a:fillRect/>
          </a:stretch>
        </p:blipFill>
        <p:spPr bwMode="auto">
          <a:xfrm>
            <a:off x="539552" y="3429000"/>
            <a:ext cx="3322217" cy="280831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Prostokąt 1"/>
          <p:cNvSpPr/>
          <p:nvPr/>
        </p:nvSpPr>
        <p:spPr>
          <a:xfrm>
            <a:off x="1835696" y="188640"/>
            <a:ext cx="5415457" cy="923330"/>
          </a:xfrm>
          <a:prstGeom prst="rect">
            <a:avLst/>
          </a:prstGeom>
          <a:noFill/>
        </p:spPr>
        <p:txBody>
          <a:bodyPr wrap="none" lIns="91440" tIns="45720" rIns="91440" bIns="45720">
            <a:spAutoFit/>
          </a:bodyPr>
          <a:lstStyle/>
          <a:p>
            <a:pPr algn="ctr"/>
            <a:r>
              <a:rPr lang="pl-PL"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Dojrzałość szkolna</a:t>
            </a:r>
            <a:endParaRPr lang="pl-PL"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25" name="Rectangle 1"/>
          <p:cNvSpPr>
            <a:spLocks noChangeArrowheads="1"/>
          </p:cNvSpPr>
          <p:nvPr/>
        </p:nvSpPr>
        <p:spPr bwMode="auto">
          <a:xfrm>
            <a:off x="251520" y="965340"/>
            <a:ext cx="856895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Wraz ze zbliżającą się wiosną jak bumerang powraca temat dojrzałości szkolnej. Szczególnie często spotykają się z tym terminem rodzice </a:t>
            </a:r>
            <a:r>
              <a:rPr kumimoji="0" lang="pl-PL"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sześcio</a:t>
            </a: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i siedmiolatków. A cóż to takiego jest ta </a:t>
            </a:r>
            <a:r>
              <a:rPr kumimoji="0" lang="pl-PL"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dojrzałość szkolna</a:t>
            </a: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To nic innego jak </a:t>
            </a:r>
            <a:r>
              <a:rPr kumimoji="0" lang="pl-PL"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osiągnięcie przez dziecko pewnego etapu w rozwoju fizycznym, umysłowym, emocjonalnym i społecznym, który pozwoli sprostać szkolnym wymaganiom.</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Dojrzałość fizyczna to:</a:t>
            </a: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dobre zdrowie,</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odporność na zmęczenie,</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ogólna sprawność i koordynacja ruchowa,</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zdolności manualne,</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koordynacja wzrokowo – ruchowa czyli współdziałanie ręki i oczu,</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sprawność narządów zmysłu,</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samoobsługa.</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Dojrzałość umysłowa obejmuje:</a:t>
            </a: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zdolność dłuższej koncentracji uwagi,</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wiedzę ogólną o świecie,</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umiejętność wypowiadania się,</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myślenie,</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zdolność zapamiętywania,</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spostrzeganie,</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rozumienie,</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wnioskowanie,</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proste liczenie,</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planowanie działań w czasie i przestrzeni,</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ciekawość świata,</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wyobraźnia,</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umiejętność zaangażowania się w wykonywaną czynność.</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23528" y="332656"/>
            <a:ext cx="8820472"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Dojrzałość emocjonalna wyraża się w :</a:t>
            </a: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zdolności rozpoznawania i nazywania uczuć (np. złości, wstydu, radości) własnych i u innych ludzi,</a:t>
            </a:r>
            <a:b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umiejętności pewnej kontroli nad emocjami,</a:t>
            </a:r>
            <a:b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umiejętności dzielenia przeżyć z członkami grupy,</a:t>
            </a:r>
            <a:b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zdolności tworzenia więzi z innymi osobami,</a:t>
            </a:r>
            <a:b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tym, że przeważnie reakcje emocjonalne są adekwatne do sytuacji itp.</a:t>
            </a:r>
            <a:endParaRPr kumimoji="0" lang="pl-PL"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Dojrzałość społeczna to:</a:t>
            </a: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umiejętność komunikowania się z innymi,</a:t>
            </a:r>
            <a:b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znalezienie swojego miejsca w grupie i współpraca,</a:t>
            </a:r>
            <a:b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znajomość reguł postępowania wobec innych oraz ich stosowanie,</a:t>
            </a:r>
            <a:b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samodzielność w działaniu i podejmowaniu decyzji,</a:t>
            </a:r>
            <a:b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swoista niezależność od nadmiernej pomocy i złych wpływów.</a:t>
            </a:r>
            <a:endParaRPr kumimoji="0" lang="pl-PL"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Osiągnięcie dojrzałości szkolnej przez dziecko zależy od jego predyspozycji oraz od oddziaływań środowiska, w którym wzrasta. Każdy człowiek ma swoje własne tempo rozwoju. Bardzo rzadko wszystkie zdolności rozwijają się harmonijnie. Zwykle, czy dane dziecko osiągnęło dojrzałość szkolną czy też nie, potrafi trafnie ocenić nauczyciel zerówki przy </a:t>
            </a:r>
            <a:r>
              <a:rPr kumimoji="0" lang="pl-PL"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współpracy z rodzicami</a:t>
            </a: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Gdy jednak są wątpliwości, warto poradzić się specjalistów z poradni psychologiczno – pedagogicznej. To oni przy pomocy specjalnych testów i przy </a:t>
            </a:r>
            <a:r>
              <a:rPr kumimoji="0" lang="pl-PL"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współpracy z rodzicami</a:t>
            </a: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zbadają dziecko, potem doradzą, czy wystarczy praca wyrównawcza, czy lepiej pomyśleć o odroczeniu obowiązku szkolnego. To bardzo ważne, gdyż podjęta w tej kwestii decyzja będzie miała wpływ szkolne losy dziecka.</a:t>
            </a:r>
            <a:endParaRPr kumimoji="0" lang="pl-PL"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51520" y="188640"/>
            <a:ext cx="889248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800" b="1" i="0" u="none" strike="noStrike" cap="none" normalizeH="0" baseline="0" dirty="0" smtClean="0">
                <a:ln>
                  <a:noFill/>
                </a:ln>
                <a:solidFill>
                  <a:srgbClr val="7030A0"/>
                </a:solidFill>
                <a:effectLst/>
                <a:latin typeface="Comic Sans MS" pitchFamily="66" charset="0"/>
                <a:ea typeface="Times New Roman" pitchFamily="18" charset="0"/>
                <a:cs typeface="Times New Roman" pitchFamily="18" charset="0"/>
              </a:rPr>
              <a:t>Szanowni Państwo Rodzice Dzieci 6-letnich!</a:t>
            </a:r>
            <a:endParaRPr kumimoji="0" lang="pl-PL" sz="9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Przed podjęciem decyzji </a:t>
            </a:r>
            <a:r>
              <a:rPr kumimoji="0" lang="pl-PL" sz="1400" b="0" i="0" u="none" strike="noStrike" cap="none" normalizeH="0" baseline="0" dirty="0" smtClean="0">
                <a:ln>
                  <a:noFill/>
                </a:ln>
                <a:effectLst/>
                <a:latin typeface="Calibri"/>
                <a:ea typeface="Times New Roman" pitchFamily="18" charset="0"/>
                <a:cs typeface="Times New Roman" pitchFamily="18" charset="0"/>
              </a:rPr>
              <a:t>„</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przedszkole czy szkoła</a:t>
            </a:r>
            <a:r>
              <a:rPr kumimoji="0" lang="pl-PL" sz="1400" b="0" i="0" u="none" strike="noStrike" cap="none" normalizeH="0" baseline="0" dirty="0" smtClean="0">
                <a:ln>
                  <a:noFill/>
                </a:ln>
                <a:effectLst/>
                <a:latin typeface="Calibri"/>
                <a:ea typeface="Times New Roman" pitchFamily="18" charset="0"/>
                <a:cs typeface="Times New Roman" pitchFamily="18" charset="0"/>
              </a:rPr>
              <a:t>”</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 prosimy Państwa </a:t>
            </a:r>
            <a:r>
              <a:rPr kumimoji="0" lang="pl-PL" sz="1400" b="0" i="0" u="none" strike="noStrike" cap="none" normalizeH="0" baseline="0" dirty="0" smtClean="0">
                <a:ln>
                  <a:noFill/>
                </a:ln>
                <a:effectLst/>
                <a:latin typeface="Calibri" pitchFamily="34" charset="0"/>
                <a:ea typeface="Times New Roman" pitchFamily="18" charset="0"/>
                <a:cs typeface="Times New Roman" pitchFamily="18" charset="0"/>
              </a:rPr>
              <a:t/>
            </a:r>
            <a:br>
              <a:rPr kumimoji="0" lang="pl-PL" sz="1400" b="0" i="0" u="none" strike="noStrike" cap="none" normalizeH="0" baseline="0" dirty="0" smtClean="0">
                <a:ln>
                  <a:noFill/>
                </a:ln>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o zapoznanie </a:t>
            </a:r>
            <a:r>
              <a:rPr kumimoji="0" lang="pl-PL" sz="1400" b="0" i="0" u="none" strike="noStrike" cap="none" normalizeH="0" baseline="0" dirty="0" smtClean="0">
                <a:ln>
                  <a:noFill/>
                </a:ln>
                <a:effectLst/>
                <a:latin typeface="Calibri"/>
                <a:ea typeface="Times New Roman" pitchFamily="18" charset="0"/>
                <a:cs typeface="Times New Roman" pitchFamily="18" charset="0"/>
              </a:rPr>
              <a:t> </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się z poniższymi informacjami.</a:t>
            </a:r>
            <a:endParaRPr kumimoji="0" lang="pl-PL"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I. DZIECKO MOŻEMY UZNAĆ ZA GOTOWE DO ROZPOCZĘCIA NAUKI W SZKOLE JEŚLI SPEŁNIA WYMAGANIA ZAWARTE</a:t>
            </a:r>
            <a:r>
              <a:rPr kumimoji="0" lang="pl-PL" sz="1400" b="1" i="0" u="none" strike="noStrike" cap="none" normalizeH="0" baseline="0" dirty="0" smtClean="0">
                <a:ln>
                  <a:noFill/>
                </a:ln>
                <a:effectLst/>
                <a:latin typeface="Calibri"/>
                <a:ea typeface="Times New Roman" pitchFamily="18" charset="0"/>
                <a:cs typeface="Times New Roman" pitchFamily="18" charset="0"/>
              </a:rPr>
              <a:t> </a:t>
            </a: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 W NASTĘPUJĄCYCH OBASZARACH:</a:t>
            </a:r>
            <a:endParaRPr kumimoji="0" lang="pl-PL"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Kompetencje poznawcze</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Aktywność</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Odporność emocjonalna</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Sprawność psychomotoryczna</a:t>
            </a:r>
            <a:endParaRPr kumimoji="0" lang="pl-PL"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JAKI</a:t>
            </a:r>
            <a:r>
              <a:rPr kumimoji="0" lang="pl-PL" sz="1400" b="1" i="0" u="none" strike="noStrike" cap="none" normalizeH="0" baseline="0" dirty="0" smtClean="0">
                <a:ln>
                  <a:noFill/>
                </a:ln>
                <a:effectLst/>
                <a:latin typeface="Calibri"/>
                <a:ea typeface="Times New Roman" pitchFamily="18" charset="0"/>
                <a:cs typeface="Times New Roman" pitchFamily="18" charset="0"/>
              </a:rPr>
              <a:t> </a:t>
            </a: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 SZEŚCIOLATEK</a:t>
            </a:r>
            <a:r>
              <a:rPr kumimoji="0" lang="pl-PL" sz="1400" b="1" i="0" u="none" strike="noStrike" cap="none" normalizeH="0" baseline="0" dirty="0" smtClean="0">
                <a:ln>
                  <a:noFill/>
                </a:ln>
                <a:effectLst/>
                <a:latin typeface="Calibri"/>
                <a:ea typeface="Times New Roman" pitchFamily="18" charset="0"/>
                <a:cs typeface="Times New Roman" pitchFamily="18" charset="0"/>
              </a:rPr>
              <a:t> </a:t>
            </a: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 JEST</a:t>
            </a:r>
            <a:r>
              <a:rPr kumimoji="0" lang="pl-PL" sz="1400" b="1" i="0" u="none" strike="noStrike" cap="none" normalizeH="0" baseline="0" dirty="0" smtClean="0">
                <a:ln>
                  <a:noFill/>
                </a:ln>
                <a:effectLst/>
                <a:latin typeface="Calibri"/>
                <a:ea typeface="Times New Roman" pitchFamily="18" charset="0"/>
                <a:cs typeface="Times New Roman" pitchFamily="18" charset="0"/>
              </a:rPr>
              <a:t> </a:t>
            </a: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 PRZYGOTOWANY DO NAUKI W SZKOLE</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a:t>
            </a:r>
            <a:endParaRPr kumimoji="0" lang="pl-PL"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Ciekawy świata </a:t>
            </a:r>
            <a:r>
              <a:rPr kumimoji="0" lang="pl-PL" sz="1400" b="0" i="0" u="none" strike="noStrike" cap="none" normalizeH="0" baseline="0" dirty="0" smtClean="0">
                <a:ln>
                  <a:noFill/>
                </a:ln>
                <a:effectLst/>
                <a:latin typeface="Calibri"/>
                <a:ea typeface="Times New Roman" pitchFamily="18" charset="0"/>
                <a:cs typeface="Times New Roman" pitchFamily="18" charset="0"/>
              </a:rPr>
              <a:t>–</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 często zadaje pytania, chętnie rozwiązuje zagadki,</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Potrafi </a:t>
            </a: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klasyfikować i szeregować</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Bez trudu </a:t>
            </a: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komunikuje się werbalnie </a:t>
            </a:r>
            <a:r>
              <a:rPr kumimoji="0" lang="pl-PL" sz="1400" b="0" i="0" u="none" strike="noStrike" cap="none" normalizeH="0" baseline="0" dirty="0" smtClean="0">
                <a:ln>
                  <a:noFill/>
                </a:ln>
                <a:effectLst/>
                <a:latin typeface="Calibri"/>
                <a:ea typeface="Times New Roman" pitchFamily="18" charset="0"/>
                <a:cs typeface="Times New Roman" pitchFamily="18" charset="0"/>
              </a:rPr>
              <a:t>–</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 m</a:t>
            </a:r>
            <a:r>
              <a:rPr kumimoji="0" lang="pl-PL" sz="1400" b="0" i="0" u="none" strike="noStrike" cap="none" normalizeH="0" baseline="0" dirty="0" smtClean="0">
                <a:ln>
                  <a:noFill/>
                </a:ln>
                <a:effectLst/>
                <a:latin typeface="Calibri"/>
                <a:ea typeface="Times New Roman" pitchFamily="18" charset="0"/>
                <a:cs typeface="Times New Roman" pitchFamily="18" charset="0"/>
              </a:rPr>
              <a:t>ó</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wi o swoich potrzebach, opowiada historyjkę obrazkową,</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Potrafi nawiązać </a:t>
            </a: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kontakt z r</a:t>
            </a:r>
            <a:r>
              <a:rPr kumimoji="0" lang="pl-PL" sz="1400" b="1" i="0" u="none" strike="noStrike" cap="none" normalizeH="0" baseline="0" dirty="0" smtClean="0">
                <a:ln>
                  <a:noFill/>
                </a:ln>
                <a:effectLst/>
                <a:latin typeface="Calibri"/>
                <a:ea typeface="Times New Roman" pitchFamily="18" charset="0"/>
                <a:cs typeface="Times New Roman" pitchFamily="18" charset="0"/>
              </a:rPr>
              <a:t>ó</a:t>
            </a: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wieśnikami </a:t>
            </a:r>
            <a:r>
              <a:rPr kumimoji="0" lang="pl-PL" sz="1400" b="0" i="0" u="none" strike="noStrike" cap="none" normalizeH="0" baseline="0" dirty="0" smtClean="0">
                <a:ln>
                  <a:noFill/>
                </a:ln>
                <a:effectLst/>
                <a:latin typeface="Calibri"/>
                <a:ea typeface="Times New Roman" pitchFamily="18" charset="0"/>
                <a:cs typeface="Times New Roman" pitchFamily="18" charset="0"/>
              </a:rPr>
              <a:t>–</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 zaprasza do zabawy, pomaga innym, przewiduje ich zachowania,</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Jest </a:t>
            </a: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samodzielny</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 </a:t>
            </a:r>
            <a:r>
              <a:rPr kumimoji="0" lang="pl-PL" sz="1400" b="0" i="0" u="none" strike="noStrike" cap="none" normalizeH="0" baseline="0" dirty="0" smtClean="0">
                <a:ln>
                  <a:noFill/>
                </a:ln>
                <a:effectLst/>
                <a:latin typeface="Calibri"/>
                <a:ea typeface="Times New Roman" pitchFamily="18" charset="0"/>
                <a:cs typeface="Times New Roman" pitchFamily="18" charset="0"/>
              </a:rPr>
              <a:t>–</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 nie tylko w zakresie samoobsługi, ale także radzenia sobie </a:t>
            </a:r>
            <a:r>
              <a:rPr kumimoji="0" lang="pl-PL" sz="1400" b="0" i="0" u="none" strike="noStrike" cap="none" normalizeH="0" baseline="0" dirty="0" smtClean="0">
                <a:ln>
                  <a:noFill/>
                </a:ln>
                <a:effectLst/>
                <a:latin typeface="Calibri" pitchFamily="34" charset="0"/>
                <a:ea typeface="Times New Roman" pitchFamily="18" charset="0"/>
                <a:cs typeface="Times New Roman" pitchFamily="18" charset="0"/>
              </a:rPr>
              <a:t/>
            </a:r>
            <a:br>
              <a:rPr kumimoji="0" lang="pl-PL" sz="1400" b="0" i="0" u="none" strike="noStrike" cap="none" normalizeH="0" baseline="0" dirty="0" smtClean="0">
                <a:ln>
                  <a:noFill/>
                </a:ln>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z trudnościami, wykazuje inicjatywę, stara się osiągnąć cel,</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Podejmuje uczenie się </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pod kierunkiem osoby dorosłej </a:t>
            </a:r>
            <a:r>
              <a:rPr kumimoji="0" lang="pl-PL" sz="1400" b="0" i="0" u="none" strike="noStrike" cap="none" normalizeH="0" baseline="0" dirty="0" smtClean="0">
                <a:ln>
                  <a:noFill/>
                </a:ln>
                <a:effectLst/>
                <a:latin typeface="Calibri"/>
                <a:ea typeface="Times New Roman" pitchFamily="18" charset="0"/>
                <a:cs typeface="Times New Roman" pitchFamily="18" charset="0"/>
              </a:rPr>
              <a:t>–</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 zapamiętuje i wykonuje polecenia, zależy mu na doprowadzeniu pracy do końca,</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Jest </a:t>
            </a: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sprawny</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 pod względem </a:t>
            </a: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ruchowym i manualnym</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 (łapie piłkę, buduje </a:t>
            </a:r>
            <a:r>
              <a:rPr kumimoji="0" lang="pl-PL" sz="1400" b="0" i="0" u="none" strike="noStrike" cap="none" normalizeH="0" baseline="0" dirty="0" smtClean="0">
                <a:ln>
                  <a:noFill/>
                </a:ln>
                <a:effectLst/>
                <a:latin typeface="Calibri" pitchFamily="34" charset="0"/>
                <a:ea typeface="Times New Roman" pitchFamily="18" charset="0"/>
                <a:cs typeface="Times New Roman" pitchFamily="18" charset="0"/>
              </a:rPr>
              <a:t/>
            </a:r>
            <a:br>
              <a:rPr kumimoji="0" lang="pl-PL" sz="1400" b="0" i="0" u="none" strike="noStrike" cap="none" normalizeH="0" baseline="0" dirty="0" smtClean="0">
                <a:ln>
                  <a:noFill/>
                </a:ln>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z drobnych klock</a:t>
            </a:r>
            <a:r>
              <a:rPr kumimoji="0" lang="pl-PL" sz="1400" b="0" i="0" u="none" strike="noStrike" cap="none" normalizeH="0" baseline="0" dirty="0" smtClean="0">
                <a:ln>
                  <a:noFill/>
                </a:ln>
                <a:effectLst/>
                <a:latin typeface="Calibri"/>
                <a:ea typeface="Times New Roman" pitchFamily="18" charset="0"/>
                <a:cs typeface="Times New Roman" pitchFamily="18" charset="0"/>
              </a:rPr>
              <a:t>ó</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w, lepi figurki z plasteliny, prawidłowo trzyma oł</a:t>
            </a:r>
            <a:r>
              <a:rPr kumimoji="0" lang="pl-PL" sz="1400" b="0" i="0" u="none" strike="noStrike" cap="none" normalizeH="0" baseline="0" dirty="0" smtClean="0">
                <a:ln>
                  <a:noFill/>
                </a:ln>
                <a:effectLst/>
                <a:latin typeface="Calibri"/>
                <a:ea typeface="Times New Roman" pitchFamily="18" charset="0"/>
                <a:cs typeface="Times New Roman" pitchFamily="18" charset="0"/>
              </a:rPr>
              <a:t>ó</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wek, posługuje się prostymi narzędziami),</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Interesuje się czytaniem, pisaniem, matematyką czyli</a:t>
            </a:r>
            <a:r>
              <a:rPr kumimoji="0" lang="pl-PL" sz="1400" b="0" i="0" u="none" strike="noStrike" cap="none" normalizeH="0" baseline="0" dirty="0" smtClean="0">
                <a:ln>
                  <a:noFill/>
                </a:ln>
                <a:effectLst/>
                <a:latin typeface="Calibri"/>
                <a:ea typeface="Times New Roman" pitchFamily="18" charset="0"/>
                <a:cs typeface="Times New Roman" pitchFamily="18" charset="0"/>
              </a:rPr>
              <a:t>…</a:t>
            </a:r>
            <a:endParaRPr kumimoji="0" lang="pl-PL"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słucha, ogląda książeczki dla dzieci,</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opowiada historyjkę obrazkową,</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układa układanki,</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dzieli zdanie na wyrazy, wyraz na sylaby oraz łączy sylaby w wyraz,</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zna i stosuje liczebniki porządkowe,</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dodaje i odejmuje liczmany lub przedmioty.</a:t>
            </a:r>
            <a:endParaRPr kumimoji="0" lang="pl-PL"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51520" y="692696"/>
            <a:ext cx="889248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3200" b="1" i="0" u="none" strike="noStrike" cap="none" normalizeH="0" baseline="0" dirty="0" smtClean="0">
                <a:ln>
                  <a:noFill/>
                </a:ln>
                <a:solidFill>
                  <a:srgbClr val="7030A0"/>
                </a:solidFill>
                <a:effectLst/>
                <a:latin typeface="Comic Sans MS" pitchFamily="66" charset="0"/>
                <a:ea typeface="Times New Roman" pitchFamily="18" charset="0"/>
                <a:cs typeface="Times New Roman" pitchFamily="18" charset="0"/>
              </a:rPr>
              <a:t>KIEDY DZIECKO SZEŚCIOLETNIE NIE JEST GOTOWE ABY P</a:t>
            </a:r>
            <a:r>
              <a:rPr kumimoji="0" lang="pl-PL" sz="3200" b="1" i="0" u="none" strike="noStrike" cap="none" normalizeH="0" baseline="0" dirty="0" smtClean="0">
                <a:ln>
                  <a:noFill/>
                </a:ln>
                <a:solidFill>
                  <a:srgbClr val="7030A0"/>
                </a:solidFill>
                <a:effectLst/>
                <a:latin typeface="Calibri"/>
                <a:ea typeface="Times New Roman" pitchFamily="18" charset="0"/>
                <a:cs typeface="Times New Roman" pitchFamily="18" charset="0"/>
              </a:rPr>
              <a:t>Ó</a:t>
            </a:r>
            <a:r>
              <a:rPr kumimoji="0" lang="pl-PL" sz="3200" b="1" i="0" u="none" strike="noStrike" cap="none" normalizeH="0" baseline="0" dirty="0" smtClean="0">
                <a:ln>
                  <a:noFill/>
                </a:ln>
                <a:solidFill>
                  <a:srgbClr val="7030A0"/>
                </a:solidFill>
                <a:effectLst/>
                <a:latin typeface="Comic Sans MS" pitchFamily="66" charset="0"/>
                <a:ea typeface="Times New Roman" pitchFamily="18" charset="0"/>
                <a:cs typeface="Times New Roman" pitchFamily="18" charset="0"/>
              </a:rPr>
              <a:t>JŚĆ DO SZKOŁY?</a:t>
            </a:r>
          </a:p>
          <a:p>
            <a:pPr marL="0" marR="0" lvl="0" indent="0" algn="just" defTabSz="914400" rtl="0" eaLnBrk="1" fontAlgn="base" latinLnBrk="0" hangingPunct="1">
              <a:lnSpc>
                <a:spcPct val="100000"/>
              </a:lnSpc>
              <a:spcBef>
                <a:spcPct val="0"/>
              </a:spcBef>
              <a:spcAft>
                <a:spcPct val="0"/>
              </a:spcAft>
              <a:buClrTx/>
              <a:buSzTx/>
              <a:buFontTx/>
              <a:buNone/>
              <a:tabLst/>
            </a:pPr>
            <a:endParaRPr lang="pl-PL" sz="3200" b="1" dirty="0" smtClean="0">
              <a:latin typeface="Comic Sans MS" pitchFamily="66"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3200" b="1" i="0" u="none" strike="noStrike" cap="none" normalizeH="0" baseline="0" dirty="0" smtClean="0">
                <a:ln>
                  <a:noFill/>
                </a:ln>
                <a:effectLst/>
                <a:latin typeface="Comic Sans MS" pitchFamily="66" charset="0"/>
                <a:ea typeface="Times New Roman" pitchFamily="18" charset="0"/>
                <a:cs typeface="Times New Roman" pitchFamily="18" charset="0"/>
              </a:rPr>
              <a:t> </a:t>
            </a:r>
            <a:endParaRPr kumimoji="0" lang="pl-PL" sz="12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t>Gdy ma zaburzone procesy poznawcze</a:t>
            </a:r>
            <a:endParaRPr kumimoji="0" lang="pl-PL" sz="12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t>Gdy ma trudności emocjonalne</a:t>
            </a:r>
            <a:endParaRPr kumimoji="0" lang="pl-PL" sz="12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t>Zaburzona jest komunikacja</a:t>
            </a:r>
            <a:endParaRPr kumimoji="0" lang="pl-PL" sz="12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t>Jest niepełnosprawne</a:t>
            </a:r>
            <a:endParaRPr kumimoji="0" lang="pl-PL" sz="44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755576" y="188640"/>
            <a:ext cx="795637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rgbClr val="7030A0"/>
                </a:solidFill>
                <a:effectLst/>
                <a:latin typeface="Comic Sans MS" pitchFamily="66" charset="0"/>
                <a:ea typeface="Times New Roman" pitchFamily="18" charset="0"/>
                <a:cs typeface="Times New Roman" pitchFamily="18" charset="0"/>
              </a:rPr>
              <a:t>II.</a:t>
            </a:r>
            <a:r>
              <a:rPr kumimoji="0" lang="pl-PL" sz="2000" b="1" i="0" u="none" strike="noStrike" cap="none" normalizeH="0" baseline="0" dirty="0" smtClean="0">
                <a:ln>
                  <a:noFill/>
                </a:ln>
                <a:solidFill>
                  <a:srgbClr val="7030A0"/>
                </a:solidFill>
                <a:effectLst/>
                <a:latin typeface="Calibri"/>
                <a:ea typeface="Times New Roman" pitchFamily="18" charset="0"/>
                <a:cs typeface="Times New Roman" pitchFamily="18" charset="0"/>
              </a:rPr>
              <a:t> </a:t>
            </a:r>
            <a:r>
              <a:rPr kumimoji="0" lang="pl-PL" sz="2000" b="1" i="0" u="none" strike="noStrike" cap="none" normalizeH="0" baseline="0" dirty="0" smtClean="0">
                <a:ln>
                  <a:noFill/>
                </a:ln>
                <a:solidFill>
                  <a:srgbClr val="7030A0"/>
                </a:solidFill>
                <a:effectLst/>
                <a:latin typeface="Comic Sans MS" pitchFamily="66" charset="0"/>
                <a:ea typeface="Times New Roman" pitchFamily="18" charset="0"/>
                <a:cs typeface="Times New Roman" pitchFamily="18" charset="0"/>
              </a:rPr>
              <a:t> ZMIENIONA W 2009 R. PODSTAWA PROGRAMOWA DEFINIUJE NA NOWO ZADANIA PRZEDSZKOLA I SZKOŁY PODSTAWOWEJ </a:t>
            </a:r>
            <a:endParaRPr kumimoji="0" lang="pl-PL" sz="3200" b="0" i="0" u="none" strike="noStrike" cap="none" normalizeH="0" baseline="0" dirty="0" smtClean="0">
              <a:ln>
                <a:noFill/>
              </a:ln>
              <a:solidFill>
                <a:srgbClr val="7030A0"/>
              </a:solidFill>
              <a:effectLst/>
              <a:latin typeface="Arial" pitchFamily="34" charset="0"/>
              <a:cs typeface="Arial" pitchFamily="34" charset="0"/>
            </a:endParaRPr>
          </a:p>
        </p:txBody>
      </p:sp>
      <p:graphicFrame>
        <p:nvGraphicFramePr>
          <p:cNvPr id="7" name="Tabela 6"/>
          <p:cNvGraphicFramePr>
            <a:graphicFrameLocks noGrp="1"/>
          </p:cNvGraphicFramePr>
          <p:nvPr/>
        </p:nvGraphicFramePr>
        <p:xfrm>
          <a:off x="683568" y="1397000"/>
          <a:ext cx="7992888" cy="4683760"/>
        </p:xfrm>
        <a:graphic>
          <a:graphicData uri="http://schemas.openxmlformats.org/drawingml/2006/table">
            <a:tbl>
              <a:tblPr firstRow="1" bandRow="1">
                <a:tableStyleId>{74C1A8A3-306A-4EB7-A6B1-4F7E0EB9C5D6}</a:tableStyleId>
              </a:tblPr>
              <a:tblGrid>
                <a:gridCol w="3996444"/>
                <a:gridCol w="3996444"/>
              </a:tblGrid>
              <a:tr h="2032000">
                <a:tc>
                  <a:txBody>
                    <a:bodyPr/>
                    <a:lstStyle/>
                    <a:p>
                      <a:endParaRPr lang="pl-PL" dirty="0" smtClean="0"/>
                    </a:p>
                    <a:p>
                      <a:pPr algn="ctr"/>
                      <a:r>
                        <a:rPr lang="pl-PL" dirty="0" smtClean="0"/>
                        <a:t>PRZEDSZKOLE</a:t>
                      </a:r>
                      <a:endParaRPr lang="pl-PL" dirty="0"/>
                    </a:p>
                  </a:txBody>
                  <a:tcPr/>
                </a:tc>
                <a:tc>
                  <a:txBody>
                    <a:bodyPr/>
                    <a:lstStyle/>
                    <a:p>
                      <a:endParaRPr lang="pl-PL" dirty="0" smtClean="0"/>
                    </a:p>
                    <a:p>
                      <a:pPr algn="ctr"/>
                      <a:r>
                        <a:rPr lang="pl-PL" dirty="0" smtClean="0"/>
                        <a:t>SZKOŁA</a:t>
                      </a:r>
                      <a:r>
                        <a:rPr lang="pl-PL" baseline="0" dirty="0" smtClean="0"/>
                        <a:t> PODSTAWOWA</a:t>
                      </a:r>
                      <a:endParaRPr lang="pl-PL" dirty="0"/>
                    </a:p>
                  </a:txBody>
                  <a:tcPr/>
                </a:tc>
              </a:tr>
              <a:tr h="2528168">
                <a:tc>
                  <a:txBody>
                    <a:bodyPr/>
                    <a:lstStyle/>
                    <a:p>
                      <a:pPr marL="342900" lvl="0" indent="-342900">
                        <a:buFont typeface="Arial" pitchFamily="34" charset="0"/>
                        <a:buChar char="•"/>
                      </a:pPr>
                      <a:r>
                        <a:rPr lang="pl-PL" sz="2400" kern="1200" dirty="0" smtClean="0"/>
                        <a:t>rozwijanie zdolności</a:t>
                      </a:r>
                    </a:p>
                    <a:p>
                      <a:pPr marL="342900" lvl="0" indent="-342900">
                        <a:buFont typeface="Arial" pitchFamily="34" charset="0"/>
                        <a:buChar char="•"/>
                      </a:pPr>
                      <a:r>
                        <a:rPr lang="pl-PL" sz="2400" kern="1200" dirty="0" smtClean="0"/>
                        <a:t>wczesna diagnoza  i wsparcie</a:t>
                      </a:r>
                    </a:p>
                    <a:p>
                      <a:pPr marL="342900" lvl="0" indent="-342900">
                        <a:buFont typeface="Arial" pitchFamily="34" charset="0"/>
                        <a:buChar char="•"/>
                      </a:pPr>
                      <a:r>
                        <a:rPr lang="pl-PL" sz="2400" kern="1200" dirty="0" smtClean="0"/>
                        <a:t>wyrównywanie szans</a:t>
                      </a:r>
                    </a:p>
                    <a:p>
                      <a:pPr marL="342900" lvl="0" indent="-342900">
                        <a:buFont typeface="Arial" pitchFamily="34" charset="0"/>
                        <a:buChar char="•"/>
                      </a:pPr>
                      <a:r>
                        <a:rPr lang="pl-PL" sz="2400" kern="1200" dirty="0" smtClean="0"/>
                        <a:t>współpraca z rodzicami   </a:t>
                      </a:r>
                    </a:p>
                    <a:p>
                      <a:pPr marL="342900" indent="-342900">
                        <a:buFont typeface="Arial" pitchFamily="34" charset="0"/>
                        <a:buChar char="•"/>
                      </a:pPr>
                      <a:r>
                        <a:rPr lang="pl-PL" sz="2400" kern="1200" dirty="0" smtClean="0"/>
                        <a:t>uspołecznienie</a:t>
                      </a:r>
                      <a:endParaRPr lang="pl-PL" sz="2400" dirty="0"/>
                    </a:p>
                  </a:txBody>
                  <a:tcPr/>
                </a:tc>
                <a:tc>
                  <a:txBody>
                    <a:bodyPr/>
                    <a:lstStyle/>
                    <a:p>
                      <a:pPr lvl="0">
                        <a:buFont typeface="Arial" pitchFamily="34" charset="0"/>
                        <a:buChar char="•"/>
                      </a:pPr>
                      <a:r>
                        <a:rPr lang="pl-PL" sz="2400" kern="1200" dirty="0" smtClean="0"/>
                        <a:t>rozwijanie umiejętności</a:t>
                      </a:r>
                    </a:p>
                    <a:p>
                      <a:pPr lvl="0">
                        <a:buFont typeface="Arial" pitchFamily="34" charset="0"/>
                        <a:buChar char="•"/>
                      </a:pPr>
                      <a:r>
                        <a:rPr lang="pl-PL" sz="2400" kern="1200" dirty="0" smtClean="0"/>
                        <a:t>wyposażanie w wiedzę</a:t>
                      </a:r>
                    </a:p>
                    <a:p>
                      <a:pPr lvl="0">
                        <a:buFont typeface="Arial" pitchFamily="34" charset="0"/>
                        <a:buChar char="•"/>
                      </a:pPr>
                      <a:r>
                        <a:rPr lang="pl-PL" sz="2400" kern="1200" dirty="0" smtClean="0"/>
                        <a:t>rozbudzanie zainteresowań</a:t>
                      </a:r>
                    </a:p>
                    <a:p>
                      <a:pPr lvl="0">
                        <a:buFont typeface="Arial" pitchFamily="34" charset="0"/>
                        <a:buChar char="•"/>
                      </a:pPr>
                      <a:r>
                        <a:rPr lang="pl-PL" sz="2400" kern="1200" dirty="0" smtClean="0"/>
                        <a:t>indywidualizacja, zwiększanie szans edukacyjnych</a:t>
                      </a:r>
                    </a:p>
                    <a:p>
                      <a:pPr lvl="0">
                        <a:buFont typeface="Arial" pitchFamily="34" charset="0"/>
                        <a:buChar char="•"/>
                      </a:pPr>
                      <a:r>
                        <a:rPr lang="pl-PL" sz="2400" kern="1200" dirty="0" smtClean="0"/>
                        <a:t>dobra opieka</a:t>
                      </a:r>
                    </a:p>
                    <a:p>
                      <a:pPr>
                        <a:buFont typeface="Arial" pitchFamily="34" charset="0"/>
                        <a:buChar char="•"/>
                      </a:pPr>
                      <a:r>
                        <a:rPr lang="pl-PL" sz="2400" kern="1200" dirty="0" smtClean="0"/>
                        <a:t>wsparcie wychowawcze</a:t>
                      </a:r>
                      <a:endParaRPr lang="pl-PL" sz="2400" dirty="0"/>
                    </a:p>
                  </a:txBody>
                  <a:tcPr/>
                </a:tc>
              </a:tr>
            </a:tbl>
          </a:graphicData>
        </a:graphic>
      </p:graphicFrame>
      <p:pic>
        <p:nvPicPr>
          <p:cNvPr id="8" name="Obraz 7" descr="http://www.ppborzecingorny.szkolnastrona.pl/container/113.jpg"/>
          <p:cNvPicPr/>
          <p:nvPr/>
        </p:nvPicPr>
        <p:blipFill>
          <a:blip r:embed="rId2" cstate="print"/>
          <a:srcRect/>
          <a:stretch>
            <a:fillRect/>
          </a:stretch>
        </p:blipFill>
        <p:spPr bwMode="auto">
          <a:xfrm>
            <a:off x="5436096" y="2132856"/>
            <a:ext cx="2448272" cy="1080120"/>
          </a:xfrm>
          <a:prstGeom prst="rect">
            <a:avLst/>
          </a:prstGeom>
          <a:noFill/>
          <a:ln w="9525">
            <a:noFill/>
            <a:miter lim="800000"/>
            <a:headEnd/>
            <a:tailEnd/>
          </a:ln>
        </p:spPr>
      </p:pic>
      <p:pic>
        <p:nvPicPr>
          <p:cNvPr id="9" name="Obraz 8" descr="http://www.ppborzecingorny.szkolnastrona.pl/container/111.jpg"/>
          <p:cNvPicPr/>
          <p:nvPr/>
        </p:nvPicPr>
        <p:blipFill>
          <a:blip r:embed="rId3" cstate="print"/>
          <a:srcRect/>
          <a:stretch>
            <a:fillRect/>
          </a:stretch>
        </p:blipFill>
        <p:spPr bwMode="auto">
          <a:xfrm>
            <a:off x="1619672" y="2060848"/>
            <a:ext cx="2376264" cy="108012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51520" y="75982"/>
            <a:ext cx="8604448" cy="62863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800" b="1" i="1" u="none" strike="noStrike" cap="none" normalizeH="0" baseline="0" dirty="0" smtClean="0">
                <a:ln>
                  <a:noFill/>
                </a:ln>
                <a:solidFill>
                  <a:srgbClr val="7030A0"/>
                </a:solidFill>
                <a:effectLst/>
                <a:latin typeface="Comic Sans MS" pitchFamily="66" charset="0"/>
                <a:ea typeface="Times New Roman" pitchFamily="18" charset="0"/>
                <a:cs typeface="Times New Roman" pitchFamily="18" charset="0"/>
              </a:rPr>
              <a:t>Ważne: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05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2400" b="1" i="0" u="none" strike="noStrike" cap="none" normalizeH="0" baseline="0" dirty="0" smtClean="0">
                <a:ln>
                  <a:noFill/>
                </a:ln>
                <a:effectLst/>
                <a:latin typeface="Comic Sans MS" pitchFamily="66" charset="0"/>
                <a:ea typeface="Times New Roman" pitchFamily="18" charset="0"/>
                <a:cs typeface="Times New Roman" pitchFamily="18" charset="0"/>
              </a:rPr>
              <a:t>Gotowość szkolną dziecko osiąga w przedszkolu.</a:t>
            </a:r>
            <a:endParaRPr kumimoji="0" lang="pl-PL" sz="105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2400" b="1" i="0" u="none" strike="noStrike" cap="none" normalizeH="0" baseline="0" dirty="0" smtClean="0">
                <a:ln>
                  <a:noFill/>
                </a:ln>
                <a:effectLst/>
                <a:latin typeface="Comic Sans MS" pitchFamily="66" charset="0"/>
                <a:ea typeface="Times New Roman" pitchFamily="18" charset="0"/>
                <a:cs typeface="Times New Roman" pitchFamily="18" charset="0"/>
              </a:rPr>
              <a:t>Nad osiągnięciem pełnej dojrzałości szkolnej pracuje się w klasie pierwszej szkoły podstawowej dostosowując warunki do potrzeb dziecka sześcioletniego:</a:t>
            </a:r>
          </a:p>
          <a:p>
            <a:pPr marL="0" marR="0" lvl="0" indent="0" defTabSz="914400" rtl="0" eaLnBrk="0" fontAlgn="base" latinLnBrk="0" hangingPunct="0">
              <a:lnSpc>
                <a:spcPct val="100000"/>
              </a:lnSpc>
              <a:spcBef>
                <a:spcPct val="0"/>
              </a:spcBef>
              <a:spcAft>
                <a:spcPct val="0"/>
              </a:spcAft>
              <a:buClrTx/>
              <a:buSzTx/>
              <a:buFontTx/>
              <a:buNone/>
              <a:tabLst/>
            </a:pPr>
            <a:endParaRPr kumimoji="0" lang="pl-PL" sz="2800" b="0" i="0" u="none" strike="noStrike" cap="none" normalizeH="0" baseline="0" dirty="0" smtClean="0">
              <a:ln>
                <a:noFill/>
              </a:ln>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2400" b="0" i="0" u="none" strike="noStrike" cap="none" normalizeH="0" baseline="0" dirty="0" smtClean="0">
                <a:ln>
                  <a:noFill/>
                </a:ln>
                <a:effectLst/>
                <a:latin typeface="Comic Sans MS" pitchFamily="66" charset="0"/>
                <a:ea typeface="Times New Roman" pitchFamily="18" charset="0"/>
                <a:cs typeface="Times New Roman" pitchFamily="18" charset="0"/>
              </a:rPr>
              <a:t>1) sale lekcyjne powinny składać się z dw</a:t>
            </a:r>
            <a:r>
              <a:rPr kumimoji="0" lang="pl-PL" sz="2400" b="0" i="0" u="none" strike="noStrike" cap="none" normalizeH="0" baseline="0" dirty="0" smtClean="0">
                <a:ln>
                  <a:noFill/>
                </a:ln>
                <a:effectLst/>
                <a:latin typeface="Calibri"/>
                <a:ea typeface="Times New Roman" pitchFamily="18" charset="0"/>
                <a:cs typeface="Times New Roman" pitchFamily="18" charset="0"/>
              </a:rPr>
              <a:t>ó</a:t>
            </a:r>
            <a:r>
              <a:rPr kumimoji="0" lang="pl-PL" sz="2400" b="0" i="0" u="none" strike="noStrike" cap="none" normalizeH="0" baseline="0" dirty="0" smtClean="0">
                <a:ln>
                  <a:noFill/>
                </a:ln>
                <a:effectLst/>
                <a:latin typeface="Comic Sans MS" pitchFamily="66" charset="0"/>
                <a:ea typeface="Times New Roman" pitchFamily="18" charset="0"/>
                <a:cs typeface="Times New Roman" pitchFamily="18" charset="0"/>
              </a:rPr>
              <a:t>ch części: edukacyjnej (wyposażonej w tablicę, stoliki itp.) i rekreacyjnej (odpowiednio do tego przystosowanej),</a:t>
            </a:r>
            <a:r>
              <a:rPr kumimoji="0" lang="pl-PL" sz="2400" b="0" i="0" u="none" strike="noStrike" cap="none" normalizeH="0" baseline="0" dirty="0" smtClean="0">
                <a:ln>
                  <a:noFill/>
                </a:ln>
                <a:effectLst/>
                <a:latin typeface="Calibri" pitchFamily="34" charset="0"/>
                <a:ea typeface="Times New Roman" pitchFamily="18" charset="0"/>
                <a:cs typeface="Times New Roman" pitchFamily="18" charset="0"/>
              </a:rPr>
              <a:t/>
            </a:r>
            <a:br>
              <a:rPr kumimoji="0" lang="pl-PL" sz="2400" b="0" i="0" u="none" strike="noStrike" cap="none" normalizeH="0" baseline="0" dirty="0" smtClean="0">
                <a:ln>
                  <a:noFill/>
                </a:ln>
                <a:effectLst/>
                <a:latin typeface="Calibri" pitchFamily="34" charset="0"/>
                <a:ea typeface="Times New Roman" pitchFamily="18" charset="0"/>
                <a:cs typeface="Times New Roman" pitchFamily="18" charset="0"/>
              </a:rPr>
            </a:br>
            <a:r>
              <a:rPr kumimoji="0" lang="pl-PL" sz="2400" b="0" i="0" u="none" strike="noStrike" cap="none" normalizeH="0" baseline="0" dirty="0" smtClean="0">
                <a:ln>
                  <a:noFill/>
                </a:ln>
                <a:effectLst/>
                <a:latin typeface="Comic Sans MS" pitchFamily="66" charset="0"/>
                <a:ea typeface="Times New Roman" pitchFamily="18" charset="0"/>
                <a:cs typeface="Times New Roman" pitchFamily="18" charset="0"/>
              </a:rPr>
              <a:t>2) w klasie I szkoły podstawowej około połowy czasu przeznaczonego na edukację polonistyczną uczniowie mogą zajmować się rysowaniem i pisaniem, siedząc przy stolikach, </a:t>
            </a:r>
            <a:br>
              <a:rPr kumimoji="0" lang="pl-PL" sz="2400" b="0" i="0" u="none" strike="noStrike" cap="none" normalizeH="0" baseline="0" dirty="0" smtClean="0">
                <a:ln>
                  <a:noFill/>
                </a:ln>
                <a:effectLst/>
                <a:latin typeface="Comic Sans MS" pitchFamily="66" charset="0"/>
                <a:ea typeface="Times New Roman" pitchFamily="18" charset="0"/>
                <a:cs typeface="Times New Roman" pitchFamily="18" charset="0"/>
              </a:rPr>
            </a:br>
            <a:r>
              <a:rPr kumimoji="0" lang="pl-PL" sz="2400" b="0" i="0" u="none" strike="noStrike" cap="none" normalizeH="0" baseline="0" dirty="0" smtClean="0">
                <a:ln>
                  <a:noFill/>
                </a:ln>
                <a:effectLst/>
                <a:latin typeface="Comic Sans MS" pitchFamily="66" charset="0"/>
                <a:ea typeface="Times New Roman" pitchFamily="18" charset="0"/>
                <a:cs typeface="Times New Roman" pitchFamily="18" charset="0"/>
              </a:rPr>
              <a:t>3) dzieci mogą korzystać z zeszyt</a:t>
            </a:r>
            <a:r>
              <a:rPr kumimoji="0" lang="pl-PL" sz="2400" b="0" i="0" u="none" strike="noStrike" cap="none" normalizeH="0" baseline="0" dirty="0" smtClean="0">
                <a:ln>
                  <a:noFill/>
                </a:ln>
                <a:effectLst/>
                <a:latin typeface="Calibri"/>
                <a:ea typeface="Times New Roman" pitchFamily="18" charset="0"/>
                <a:cs typeface="Times New Roman" pitchFamily="18" charset="0"/>
              </a:rPr>
              <a:t>ó</a:t>
            </a:r>
            <a:r>
              <a:rPr kumimoji="0" lang="pl-PL" sz="2400" b="0" i="0" u="none" strike="noStrike" cap="none" normalizeH="0" baseline="0" dirty="0" smtClean="0">
                <a:ln>
                  <a:noFill/>
                </a:ln>
                <a:effectLst/>
                <a:latin typeface="Comic Sans MS" pitchFamily="66" charset="0"/>
                <a:ea typeface="Times New Roman" pitchFamily="18" charset="0"/>
                <a:cs typeface="Times New Roman" pitchFamily="18" charset="0"/>
              </a:rPr>
              <a:t>w ćwiczeń najwyżej przez jedną czwartą czasu przeznaczonego na edukację matematyczną</a:t>
            </a:r>
            <a:endParaRPr kumimoji="0" lang="pl-PL" sz="36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23528" y="548680"/>
            <a:ext cx="860444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pl-PL" sz="3200" b="1" i="0" u="none" strike="noStrike" cap="none" normalizeH="0" baseline="0" dirty="0" smtClean="0">
                <a:ln>
                  <a:noFill/>
                </a:ln>
                <a:solidFill>
                  <a:srgbClr val="7030A0"/>
                </a:solidFill>
                <a:effectLst/>
                <a:latin typeface="Comic Sans MS" pitchFamily="66" charset="0"/>
                <a:ea typeface="Times New Roman" pitchFamily="18" charset="0"/>
                <a:cs typeface="Times New Roman" pitchFamily="18" charset="0"/>
              </a:rPr>
              <a:t>III. CZY DZIECKO GOTOWE DO SZKOŁY CZYTA I PISZE?</a:t>
            </a:r>
            <a:r>
              <a:rPr kumimoji="0" lang="pl-PL" sz="3200" b="1" i="0" u="none" strike="noStrike" cap="none" normalizeH="0" baseline="0" dirty="0" smtClean="0">
                <a:ln>
                  <a:noFill/>
                </a:ln>
                <a:solidFill>
                  <a:srgbClr val="7030A0"/>
                </a:solidFill>
                <a:effectLst/>
                <a:latin typeface="Calibri"/>
                <a:ea typeface="Times New Roman" pitchFamily="18" charset="0"/>
                <a:cs typeface="Times New Roman" pitchFamily="18" charset="0"/>
              </a:rPr>
              <a:t> </a:t>
            </a:r>
            <a:r>
              <a:rPr kumimoji="0" lang="pl-PL" sz="32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pl-PL" sz="3200" b="1" dirty="0" smtClean="0">
              <a:solidFill>
                <a:srgbClr val="0000FF"/>
              </a:solidFill>
              <a:latin typeface="Comic Sans MS" pitchFamily="66"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3200" b="1" i="0" u="none" strike="noStrike" cap="none" normalizeH="0" baseline="0" dirty="0" smtClean="0">
              <a:ln>
                <a:noFill/>
              </a:ln>
              <a:effectLst/>
              <a:latin typeface="Comic Sans MS" pitchFamily="66"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200" b="0" i="0" u="none" strike="noStrike" cap="none" normalizeH="0" baseline="0" dirty="0" smtClean="0">
              <a:ln>
                <a:noFill/>
              </a:ln>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3200" b="1" i="0" u="none" strike="noStrike" cap="none" normalizeH="0" baseline="0" dirty="0" smtClean="0">
                <a:ln>
                  <a:noFill/>
                </a:ln>
                <a:solidFill>
                  <a:srgbClr val="7030A0"/>
                </a:solidFill>
                <a:effectLst/>
                <a:latin typeface="Comic Sans MS" pitchFamily="66" charset="0"/>
                <a:ea typeface="Times New Roman" pitchFamily="18" charset="0"/>
                <a:cs typeface="Times New Roman" pitchFamily="18" charset="0"/>
              </a:rPr>
              <a:t>NIE</a:t>
            </a:r>
            <a: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t>. Sześciolatek w przedszkolu </a:t>
            </a:r>
            <a:r>
              <a:rPr kumimoji="0" lang="pl-PL" sz="3200" b="1" i="0" u="none" strike="noStrike" cap="none" normalizeH="0" baseline="0" dirty="0" smtClean="0">
                <a:ln>
                  <a:noFill/>
                </a:ln>
                <a:effectLst/>
                <a:latin typeface="Comic Sans MS" pitchFamily="66" charset="0"/>
                <a:ea typeface="Times New Roman" pitchFamily="18" charset="0"/>
                <a:cs typeface="Times New Roman" pitchFamily="18" charset="0"/>
              </a:rPr>
              <a:t>przygotowuje się</a:t>
            </a:r>
            <a: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t> do nauki czytania, pisania </a:t>
            </a:r>
            <a:b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br>
            <a: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t>i edukacji matematycznej </a:t>
            </a:r>
            <a:r>
              <a:rPr kumimoji="0" lang="pl-PL" sz="3200" b="0" i="0" u="none" strike="noStrike" cap="none" normalizeH="0" baseline="0" dirty="0" smtClean="0">
                <a:ln>
                  <a:noFill/>
                </a:ln>
                <a:effectLst/>
                <a:latin typeface="Calibri"/>
                <a:ea typeface="Times New Roman" pitchFamily="18" charset="0"/>
                <a:cs typeface="Times New Roman" pitchFamily="18" charset="0"/>
              </a:rPr>
              <a:t>–</a:t>
            </a:r>
            <a: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t> sześciolatek </a:t>
            </a:r>
            <a:b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br>
            <a: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t>w szkole </a:t>
            </a:r>
            <a:r>
              <a:rPr kumimoji="0" lang="pl-PL" sz="3200" b="1" i="0" u="none" strike="noStrike" cap="none" normalizeH="0" baseline="0" dirty="0" smtClean="0">
                <a:ln>
                  <a:noFill/>
                </a:ln>
                <a:effectLst/>
                <a:latin typeface="Comic Sans MS" pitchFamily="66" charset="0"/>
                <a:ea typeface="Times New Roman" pitchFamily="18" charset="0"/>
                <a:cs typeface="Times New Roman" pitchFamily="18" charset="0"/>
              </a:rPr>
              <a:t>uczy się</a:t>
            </a:r>
            <a: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t> czytania, pisania </a:t>
            </a:r>
            <a:b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br>
            <a: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t>i matematyki.</a:t>
            </a:r>
            <a:endParaRPr kumimoji="0" lang="pl-PL" sz="44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79512" y="404664"/>
            <a:ext cx="864096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1" i="0" u="none" strike="noStrike" cap="none" normalizeH="0" baseline="0" dirty="0" smtClean="0">
                <a:ln>
                  <a:noFill/>
                </a:ln>
                <a:solidFill>
                  <a:srgbClr val="7030A0"/>
                </a:solidFill>
                <a:effectLst/>
                <a:latin typeface="Comic Sans MS" pitchFamily="66" charset="0"/>
                <a:ea typeface="Times New Roman" pitchFamily="18" charset="0"/>
                <a:cs typeface="Times New Roman" pitchFamily="18" charset="0"/>
              </a:rPr>
              <a:t>Najważniejsze umiejętności z tych obszar</a:t>
            </a:r>
            <a:r>
              <a:rPr kumimoji="0" lang="pl-PL" sz="2400" b="1" i="0" u="none" strike="noStrike" cap="none" normalizeH="0" baseline="0" dirty="0" smtClean="0">
                <a:ln>
                  <a:noFill/>
                </a:ln>
                <a:solidFill>
                  <a:srgbClr val="7030A0"/>
                </a:solidFill>
                <a:effectLst/>
                <a:latin typeface="Calibri"/>
                <a:ea typeface="Times New Roman" pitchFamily="18" charset="0"/>
                <a:cs typeface="Times New Roman" pitchFamily="18" charset="0"/>
              </a:rPr>
              <a:t>ó</a:t>
            </a:r>
            <a:r>
              <a:rPr kumimoji="0" lang="pl-PL" sz="2400" b="1" i="0" u="none" strike="noStrike" cap="none" normalizeH="0" baseline="0" dirty="0" smtClean="0">
                <a:ln>
                  <a:noFill/>
                </a:ln>
                <a:solidFill>
                  <a:srgbClr val="7030A0"/>
                </a:solidFill>
                <a:effectLst/>
                <a:latin typeface="Comic Sans MS" pitchFamily="66" charset="0"/>
                <a:ea typeface="Times New Roman" pitchFamily="18" charset="0"/>
                <a:cs typeface="Times New Roman" pitchFamily="18" charset="0"/>
              </a:rPr>
              <a:t>w przedstawia poniższa tabela:</a:t>
            </a:r>
            <a:endParaRPr kumimoji="0" lang="pl-PL" sz="3600" b="0" i="0" u="none" strike="noStrike" cap="none" normalizeH="0" baseline="0" dirty="0" smtClean="0">
              <a:ln>
                <a:noFill/>
              </a:ln>
              <a:solidFill>
                <a:srgbClr val="7030A0"/>
              </a:solidFill>
              <a:effectLst/>
              <a:latin typeface="Arial" pitchFamily="34" charset="0"/>
              <a:cs typeface="Arial" pitchFamily="34" charset="0"/>
            </a:endParaRPr>
          </a:p>
        </p:txBody>
      </p:sp>
      <p:graphicFrame>
        <p:nvGraphicFramePr>
          <p:cNvPr id="3" name="Tabela 2"/>
          <p:cNvGraphicFramePr>
            <a:graphicFrameLocks noGrp="1"/>
          </p:cNvGraphicFramePr>
          <p:nvPr/>
        </p:nvGraphicFramePr>
        <p:xfrm>
          <a:off x="0" y="1412776"/>
          <a:ext cx="9144000" cy="5104248"/>
        </p:xfrm>
        <a:graphic>
          <a:graphicData uri="http://schemas.openxmlformats.org/drawingml/2006/table">
            <a:tbl>
              <a:tblPr firstRow="1" bandRow="1">
                <a:tableStyleId>{74C1A8A3-306A-4EB7-A6B1-4F7E0EB9C5D6}</a:tableStyleId>
              </a:tblPr>
              <a:tblGrid>
                <a:gridCol w="4572000"/>
                <a:gridCol w="4572000"/>
              </a:tblGrid>
              <a:tr h="364864">
                <a:tc>
                  <a:txBody>
                    <a:bodyPr/>
                    <a:lstStyle/>
                    <a:p>
                      <a:r>
                        <a:rPr lang="pl-PL" sz="1800" kern="1200" dirty="0" smtClean="0"/>
                        <a:t>Sześciolatek w przedszkolu:</a:t>
                      </a:r>
                      <a:endParaRPr lang="pl-PL" sz="1800" dirty="0"/>
                    </a:p>
                  </a:txBody>
                  <a:tcPr anchor="ctr"/>
                </a:tc>
                <a:tc>
                  <a:txBody>
                    <a:bodyPr/>
                    <a:lstStyle/>
                    <a:p>
                      <a:r>
                        <a:rPr lang="pl-PL" sz="1800" kern="1200" dirty="0" smtClean="0"/>
                        <a:t>Sześciolatek w I klasie</a:t>
                      </a:r>
                      <a:br>
                        <a:rPr lang="pl-PL" sz="1800" kern="1200" dirty="0" smtClean="0"/>
                      </a:br>
                      <a:r>
                        <a:rPr lang="pl-PL" sz="1800" kern="1200" dirty="0" smtClean="0"/>
                        <a:t>uczy się:</a:t>
                      </a:r>
                      <a:endParaRPr lang="pl-PL" sz="1800" dirty="0"/>
                    </a:p>
                  </a:txBody>
                  <a:tcPr anchor="ctr"/>
                </a:tc>
              </a:tr>
              <a:tr h="211389">
                <a:tc>
                  <a:txBody>
                    <a:bodyPr/>
                    <a:lstStyle/>
                    <a:p>
                      <a:endParaRPr lang="pl-PL" sz="1800"/>
                    </a:p>
                  </a:txBody>
                  <a:tcPr anchor="ctr"/>
                </a:tc>
                <a:tc>
                  <a:txBody>
                    <a:bodyPr/>
                    <a:lstStyle/>
                    <a:p>
                      <a:r>
                        <a:rPr lang="pl-PL" sz="1800" kern="1200" dirty="0" smtClean="0"/>
                        <a:t>– wszystkich liter alfabetu</a:t>
                      </a:r>
                      <a:endParaRPr lang="pl-PL" sz="1800" dirty="0"/>
                    </a:p>
                  </a:txBody>
                  <a:tcPr anchor="ctr"/>
                </a:tc>
              </a:tr>
              <a:tr h="677604">
                <a:tc>
                  <a:txBody>
                    <a:bodyPr/>
                    <a:lstStyle/>
                    <a:p>
                      <a:r>
                        <a:rPr lang="pl-PL" sz="1800" kern="1200" dirty="0" smtClean="0"/>
                        <a:t>– rozwija sprawność rąk (rysuje, wycina, lepi z plasteliny) przygotowuje się do nauki pisania</a:t>
                      </a:r>
                      <a:endParaRPr lang="pl-PL" sz="1800" dirty="0"/>
                    </a:p>
                  </a:txBody>
                  <a:tcPr anchor="ctr"/>
                </a:tc>
                <a:tc>
                  <a:txBody>
                    <a:bodyPr/>
                    <a:lstStyle/>
                    <a:p>
                      <a:r>
                        <a:rPr lang="pl-PL" sz="1800" kern="1200" dirty="0" smtClean="0"/>
                        <a:t>– pisać proste, krótkie zdania</a:t>
                      </a:r>
                      <a:endParaRPr lang="pl-PL" sz="1800" dirty="0"/>
                    </a:p>
                  </a:txBody>
                  <a:tcPr anchor="ctr"/>
                </a:tc>
              </a:tr>
              <a:tr h="677604">
                <a:tc>
                  <a:txBody>
                    <a:bodyPr/>
                    <a:lstStyle/>
                    <a:p>
                      <a:r>
                        <a:rPr lang="pl-PL" sz="1800" kern="1200" dirty="0" smtClean="0"/>
                        <a:t>– słucha bajek, wierszy, opowiadań – rozwija swoje zainteresowania czytaniem i pisaniem</a:t>
                      </a:r>
                      <a:endParaRPr lang="pl-PL" sz="1800" dirty="0"/>
                    </a:p>
                  </a:txBody>
                  <a:tcPr anchor="ctr"/>
                </a:tc>
                <a:tc>
                  <a:txBody>
                    <a:bodyPr/>
                    <a:lstStyle/>
                    <a:p>
                      <a:r>
                        <a:rPr lang="pl-PL" sz="1800" kern="1200" dirty="0" smtClean="0"/>
                        <a:t>– czytać krótkie teksty</a:t>
                      </a:r>
                      <a:endParaRPr lang="pl-PL" sz="1800" dirty="0"/>
                    </a:p>
                  </a:txBody>
                  <a:tcPr anchor="ctr"/>
                </a:tc>
              </a:tr>
              <a:tr h="677604">
                <a:tc>
                  <a:txBody>
                    <a:bodyPr/>
                    <a:lstStyle/>
                    <a:p>
                      <a:r>
                        <a:rPr lang="pl-PL" sz="1800" kern="1200" dirty="0" smtClean="0"/>
                        <a:t>– dzieli zdania na wyrazy, </a:t>
                      </a:r>
                      <a:r>
                        <a:rPr lang="pl-PL" sz="1800" kern="1200" dirty="0" err="1" smtClean="0"/>
                        <a:t>wyrazy</a:t>
                      </a:r>
                      <a:r>
                        <a:rPr lang="pl-PL" sz="1800" kern="1200" dirty="0" smtClean="0"/>
                        <a:t> na sylaby, wyodrębnia głoski w wyrazach o prostej budowie</a:t>
                      </a:r>
                      <a:endParaRPr lang="pl-PL" sz="1800" dirty="0"/>
                    </a:p>
                  </a:txBody>
                  <a:tcPr anchor="ctr"/>
                </a:tc>
                <a:tc>
                  <a:txBody>
                    <a:bodyPr/>
                    <a:lstStyle/>
                    <a:p>
                      <a:r>
                        <a:rPr lang="pl-PL" sz="1800" kern="1200" dirty="0" smtClean="0"/>
                        <a:t>– rozróżniać pojęcia: wyraz, głoska, litera, sylaba, zdanie oraz posługiwać się nimi</a:t>
                      </a:r>
                      <a:endParaRPr lang="pl-PL" sz="1800" dirty="0"/>
                    </a:p>
                  </a:txBody>
                  <a:tcPr anchor="ctr"/>
                </a:tc>
              </a:tr>
              <a:tr h="677604">
                <a:tc>
                  <a:txBody>
                    <a:bodyPr/>
                    <a:lstStyle/>
                    <a:p>
                      <a:r>
                        <a:rPr lang="pl-PL" sz="1800" kern="1200" dirty="0" smtClean="0"/>
                        <a:t>– uczy się odróżniać błędne liczenie od poprawnego, liczy z wykorzystaniem  konkretnych przedmiotów</a:t>
                      </a:r>
                      <a:endParaRPr lang="pl-PL" sz="1800" dirty="0"/>
                    </a:p>
                  </a:txBody>
                  <a:tcPr anchor="ctr"/>
                </a:tc>
                <a:tc>
                  <a:txBody>
                    <a:bodyPr/>
                    <a:lstStyle/>
                    <a:p>
                      <a:r>
                        <a:rPr lang="pl-PL" sz="1800" kern="1200" dirty="0" smtClean="0"/>
                        <a:t>– poprawnie liczyć (także wspak) do 20 oraz zapisywać liczby cyframi do 10</a:t>
                      </a:r>
                      <a:endParaRPr lang="pl-PL" sz="1800" dirty="0"/>
                    </a:p>
                  </a:txBody>
                  <a:tcPr anchor="ctr"/>
                </a:tc>
              </a:tr>
              <a:tr h="677604">
                <a:tc>
                  <a:txBody>
                    <a:bodyPr/>
                    <a:lstStyle/>
                    <a:p>
                      <a:r>
                        <a:rPr lang="pl-PL" sz="1800" kern="1200" dirty="0" smtClean="0"/>
                        <a:t>– podejmuje próby dodawania i odejmowania pomagając sobie liczeniem na palcach lub innych konkretach</a:t>
                      </a:r>
                      <a:endParaRPr lang="pl-PL" sz="1800" dirty="0"/>
                    </a:p>
                  </a:txBody>
                  <a:tcPr anchor="ctr"/>
                </a:tc>
                <a:tc>
                  <a:txBody>
                    <a:bodyPr/>
                    <a:lstStyle/>
                    <a:p>
                      <a:r>
                        <a:rPr lang="pl-PL" sz="1800" kern="1200" dirty="0" smtClean="0"/>
                        <a:t>– sprawnie dodawać i odejmować do 10 oraz zapisywać te działania</a:t>
                      </a:r>
                      <a:endParaRPr lang="pl-PL" sz="1800" dirty="0"/>
                    </a:p>
                  </a:txBody>
                  <a:tcPr anchor="ct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179512" y="260648"/>
          <a:ext cx="8712968" cy="5120640"/>
        </p:xfrm>
        <a:graphic>
          <a:graphicData uri="http://schemas.openxmlformats.org/drawingml/2006/table">
            <a:tbl>
              <a:tblPr firstRow="1" bandRow="1">
                <a:tableStyleId>{74C1A8A3-306A-4EB7-A6B1-4F7E0EB9C5D6}</a:tableStyleId>
              </a:tblPr>
              <a:tblGrid>
                <a:gridCol w="4356484"/>
                <a:gridCol w="4356484"/>
              </a:tblGrid>
              <a:tr h="364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kern="1200" dirty="0" smtClean="0"/>
                        <a:t>Sześciolatek w przedszkolu:</a:t>
                      </a:r>
                      <a:endParaRPr lang="pl-PL"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kern="1200" dirty="0" smtClean="0"/>
                        <a:t>Sześciolatek w I klasie</a:t>
                      </a:r>
                      <a:br>
                        <a:rPr lang="pl-PL" sz="1800" kern="1200" dirty="0" smtClean="0"/>
                      </a:br>
                      <a:r>
                        <a:rPr lang="pl-PL" sz="1800" kern="1200" dirty="0" smtClean="0"/>
                        <a:t>uczy się:</a:t>
                      </a:r>
                      <a:endParaRPr lang="pl-PL" sz="1800" dirty="0" smtClean="0"/>
                    </a:p>
                  </a:txBody>
                  <a:tcPr anchor="ctr"/>
                </a:tc>
              </a:tr>
              <a:tr h="364864">
                <a:tc>
                  <a:txBody>
                    <a:bodyPr/>
                    <a:lstStyle/>
                    <a:p>
                      <a:pPr algn="l"/>
                      <a:endParaRPr lang="pl-PL" sz="2400" dirty="0"/>
                    </a:p>
                  </a:txBody>
                  <a:tcPr anchor="ctr"/>
                </a:tc>
                <a:tc>
                  <a:txBody>
                    <a:bodyPr/>
                    <a:lstStyle/>
                    <a:p>
                      <a:pPr algn="l"/>
                      <a:r>
                        <a:rPr lang="pl-PL" sz="2400" kern="1200" dirty="0" smtClean="0"/>
                        <a:t>– rozwiązywać zadania z treścią</a:t>
                      </a:r>
                      <a:endParaRPr lang="pl-PL" sz="2400" dirty="0"/>
                    </a:p>
                  </a:txBody>
                  <a:tcPr anchor="ctr"/>
                </a:tc>
              </a:tr>
              <a:tr h="833974">
                <a:tc>
                  <a:txBody>
                    <a:bodyPr/>
                    <a:lstStyle/>
                    <a:p>
                      <a:pPr algn="l"/>
                      <a:r>
                        <a:rPr lang="pl-PL" sz="2400" kern="1200" dirty="0" smtClean="0"/>
                        <a:t>– dowiaduje się, na czym polega pomiar długości i poznaje proste sposoby mierzenia np. krokami, stopa za stopą</a:t>
                      </a:r>
                      <a:endParaRPr lang="pl-PL" sz="2400" dirty="0"/>
                    </a:p>
                  </a:txBody>
                  <a:tcPr anchor="ctr"/>
                </a:tc>
                <a:tc>
                  <a:txBody>
                    <a:bodyPr/>
                    <a:lstStyle/>
                    <a:p>
                      <a:pPr algn="l"/>
                      <a:r>
                        <a:rPr lang="pl-PL" sz="2400" kern="1200" dirty="0" smtClean="0"/>
                        <a:t>– mierzyć długość, posługując się np. linijką.</a:t>
                      </a:r>
                      <a:br>
                        <a:rPr lang="pl-PL" sz="2400" kern="1200" dirty="0" smtClean="0"/>
                      </a:br>
                      <a:r>
                        <a:rPr lang="pl-PL" sz="2400" kern="1200" dirty="0" smtClean="0"/>
                        <a:t>– porównywać długości obiektów</a:t>
                      </a:r>
                      <a:endParaRPr lang="pl-PL" sz="2400" dirty="0"/>
                    </a:p>
                  </a:txBody>
                  <a:tcPr anchor="ctr"/>
                </a:tc>
              </a:tr>
              <a:tr h="211389">
                <a:tc>
                  <a:txBody>
                    <a:bodyPr/>
                    <a:lstStyle/>
                    <a:p>
                      <a:pPr algn="l"/>
                      <a:endParaRPr lang="pl-PL" sz="2400" dirty="0"/>
                    </a:p>
                  </a:txBody>
                  <a:tcPr anchor="ctr"/>
                </a:tc>
                <a:tc>
                  <a:txBody>
                    <a:bodyPr/>
                    <a:lstStyle/>
                    <a:p>
                      <a:pPr algn="l"/>
                      <a:r>
                        <a:rPr lang="pl-PL" sz="2400" kern="1200" dirty="0" smtClean="0"/>
                        <a:t>– ważyć przedmioty</a:t>
                      </a:r>
                      <a:endParaRPr lang="pl-PL" sz="2400" dirty="0"/>
                    </a:p>
                  </a:txBody>
                  <a:tcPr anchor="ctr"/>
                </a:tc>
              </a:tr>
              <a:tr h="521234">
                <a:tc>
                  <a:txBody>
                    <a:bodyPr/>
                    <a:lstStyle/>
                    <a:p>
                      <a:pPr algn="l"/>
                      <a:r>
                        <a:rPr lang="pl-PL" sz="2400" kern="1200" dirty="0" smtClean="0"/>
                        <a:t>– poznaje pory dnia, roku, dni tygodnia </a:t>
                      </a:r>
                      <a:br>
                        <a:rPr lang="pl-PL" sz="2400" kern="1200" dirty="0" smtClean="0"/>
                      </a:br>
                      <a:r>
                        <a:rPr lang="pl-PL" sz="2400" kern="1200" dirty="0" smtClean="0"/>
                        <a:t>i miesiące</a:t>
                      </a:r>
                      <a:endParaRPr lang="pl-PL" sz="2400" dirty="0"/>
                    </a:p>
                  </a:txBody>
                  <a:tcPr anchor="ctr"/>
                </a:tc>
                <a:tc>
                  <a:txBody>
                    <a:bodyPr/>
                    <a:lstStyle/>
                    <a:p>
                      <a:pPr algn="l"/>
                      <a:r>
                        <a:rPr lang="pl-PL" sz="2400" kern="1200" dirty="0" smtClean="0"/>
                        <a:t>- zależności między porami roku a zjawiskami przyrody</a:t>
                      </a:r>
                      <a:endParaRPr lang="pl-PL" sz="2400" dirty="0"/>
                    </a:p>
                  </a:txBody>
                  <a:tcPr anchor="ctr"/>
                </a:tc>
              </a:tr>
              <a:tr h="521234">
                <a:tc>
                  <a:txBody>
                    <a:bodyPr/>
                    <a:lstStyle/>
                    <a:p>
                      <a:pPr algn="l"/>
                      <a:endParaRPr lang="pl-PL" sz="2400" dirty="0"/>
                    </a:p>
                  </a:txBody>
                  <a:tcPr anchor="ctr"/>
                </a:tc>
                <a:tc>
                  <a:txBody>
                    <a:bodyPr/>
                    <a:lstStyle/>
                    <a:p>
                      <a:pPr algn="l"/>
                      <a:r>
                        <a:rPr lang="pl-PL" sz="2400" kern="1200" dirty="0" smtClean="0"/>
                        <a:t>– korzystać z kalendarza, nazywa dni tygodnia i miesiące w roku</a:t>
                      </a:r>
                      <a:endParaRPr lang="pl-PL" sz="2400" dirty="0"/>
                    </a:p>
                  </a:txBody>
                  <a:tcPr anchor="ctr"/>
                </a:tc>
              </a:tr>
            </a:tbl>
          </a:graphicData>
        </a:graphic>
      </p:graphicFrame>
      <p:sp>
        <p:nvSpPr>
          <p:cNvPr id="37889" name="Rectangle 1"/>
          <p:cNvSpPr>
            <a:spLocks noChangeArrowheads="1"/>
          </p:cNvSpPr>
          <p:nvPr/>
        </p:nvSpPr>
        <p:spPr bwMode="auto">
          <a:xfrm>
            <a:off x="215008" y="5373216"/>
            <a:ext cx="892899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smtClean="0">
                <a:ln>
                  <a:noFill/>
                </a:ln>
                <a:solidFill>
                  <a:srgbClr val="7030A0"/>
                </a:solidFill>
                <a:effectLst/>
                <a:latin typeface="Comic Sans MS" pitchFamily="66" charset="0"/>
                <a:ea typeface="Times New Roman" pitchFamily="18" charset="0"/>
                <a:cs typeface="Times New Roman" pitchFamily="18" charset="0"/>
              </a:rPr>
              <a:t>Niezależnie od tego, gdzie sześciolatek nabywa powyższe umiejętności, zalecaną formą zajęć w tym okresie są zabawy, gry i sytuacje zadaniowe.</a:t>
            </a:r>
            <a:endParaRPr kumimoji="0" lang="pl-PL" sz="1800" b="0" i="0"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1547664" y="1412776"/>
          <a:ext cx="6144344" cy="4141968"/>
        </p:xfrm>
        <a:graphic>
          <a:graphicData uri="http://schemas.openxmlformats.org/drawingml/2006/table">
            <a:tbl>
              <a:tblPr>
                <a:tableStyleId>{35758FB7-9AC5-4552-8A53-C91805E547FA}</a:tableStyleId>
              </a:tblPr>
              <a:tblGrid>
                <a:gridCol w="2047905"/>
                <a:gridCol w="2047905"/>
                <a:gridCol w="2048534"/>
              </a:tblGrid>
              <a:tr h="858767">
                <a:tc>
                  <a:txBody>
                    <a:bodyPr/>
                    <a:lstStyle/>
                    <a:p>
                      <a:pPr algn="ctr">
                        <a:lnSpc>
                          <a:spcPct val="115000"/>
                        </a:lnSpc>
                        <a:spcAft>
                          <a:spcPts val="0"/>
                        </a:spcAft>
                      </a:pPr>
                      <a:r>
                        <a:rPr lang="pl-PL" sz="2200" dirty="0"/>
                        <a:t>Dzień tygodnia</a:t>
                      </a:r>
                      <a:endParaRPr lang="pl-PL" sz="1100" dirty="0">
                        <a:latin typeface="Calibri"/>
                        <a:ea typeface="Calibri"/>
                        <a:cs typeface="Times New Roman"/>
                      </a:endParaRPr>
                    </a:p>
                  </a:txBody>
                  <a:tcPr marL="67332" marR="67332" marT="0" marB="0"/>
                </a:tc>
                <a:tc>
                  <a:txBody>
                    <a:bodyPr/>
                    <a:lstStyle/>
                    <a:p>
                      <a:pPr algn="ctr">
                        <a:lnSpc>
                          <a:spcPct val="115000"/>
                        </a:lnSpc>
                        <a:spcAft>
                          <a:spcPts val="0"/>
                        </a:spcAft>
                      </a:pPr>
                      <a:r>
                        <a:rPr lang="pl-PL" sz="2200"/>
                        <a:t>Godziny zajęć</a:t>
                      </a:r>
                      <a:endParaRPr lang="pl-PL" sz="1100">
                        <a:latin typeface="Calibri"/>
                        <a:ea typeface="Calibri"/>
                        <a:cs typeface="Times New Roman"/>
                      </a:endParaRPr>
                    </a:p>
                  </a:txBody>
                  <a:tcPr marL="67332" marR="67332" marT="0" marB="0"/>
                </a:tc>
                <a:tc>
                  <a:txBody>
                    <a:bodyPr/>
                    <a:lstStyle/>
                    <a:p>
                      <a:pPr algn="ctr">
                        <a:lnSpc>
                          <a:spcPct val="115000"/>
                        </a:lnSpc>
                        <a:spcAft>
                          <a:spcPts val="0"/>
                        </a:spcAft>
                      </a:pPr>
                      <a:r>
                        <a:rPr lang="pl-PL" sz="2200"/>
                        <a:t>Zajęcia dodatkowe</a:t>
                      </a:r>
                      <a:endParaRPr lang="pl-PL" sz="1100">
                        <a:latin typeface="Calibri"/>
                        <a:ea typeface="Calibri"/>
                        <a:cs typeface="Times New Roman"/>
                      </a:endParaRPr>
                    </a:p>
                  </a:txBody>
                  <a:tcPr marL="67332" marR="67332" marT="0" marB="0"/>
                </a:tc>
              </a:tr>
              <a:tr h="429384">
                <a:tc>
                  <a:txBody>
                    <a:bodyPr/>
                    <a:lstStyle/>
                    <a:p>
                      <a:pPr algn="ctr">
                        <a:lnSpc>
                          <a:spcPct val="115000"/>
                        </a:lnSpc>
                        <a:spcAft>
                          <a:spcPts val="0"/>
                        </a:spcAft>
                      </a:pPr>
                      <a:r>
                        <a:rPr lang="pl-PL" sz="2000"/>
                        <a:t>Poniedziałek</a:t>
                      </a:r>
                      <a:endParaRPr lang="pl-PL" sz="1100">
                        <a:latin typeface="Calibri"/>
                        <a:ea typeface="Calibri"/>
                        <a:cs typeface="Times New Roman"/>
                      </a:endParaRPr>
                    </a:p>
                  </a:txBody>
                  <a:tcPr marL="67332" marR="67332" marT="0" marB="0"/>
                </a:tc>
                <a:tc>
                  <a:txBody>
                    <a:bodyPr/>
                    <a:lstStyle/>
                    <a:p>
                      <a:pPr algn="ctr">
                        <a:lnSpc>
                          <a:spcPct val="115000"/>
                        </a:lnSpc>
                        <a:spcAft>
                          <a:spcPts val="0"/>
                        </a:spcAft>
                      </a:pPr>
                      <a:r>
                        <a:rPr lang="pl-PL" sz="2200" dirty="0" smtClean="0"/>
                        <a:t>7</a:t>
                      </a:r>
                      <a:r>
                        <a:rPr lang="pl-PL" sz="1800" dirty="0" smtClean="0"/>
                        <a:t>.45 </a:t>
                      </a:r>
                      <a:r>
                        <a:rPr lang="pl-PL" sz="2200" dirty="0"/>
                        <a:t>– </a:t>
                      </a:r>
                      <a:r>
                        <a:rPr lang="pl-PL" sz="2200" dirty="0" smtClean="0"/>
                        <a:t>13.</a:t>
                      </a:r>
                      <a:r>
                        <a:rPr lang="pl-PL" sz="1800" dirty="0" smtClean="0"/>
                        <a:t>15</a:t>
                      </a:r>
                      <a:endParaRPr lang="pl-PL" sz="1800" dirty="0" smtClean="0"/>
                    </a:p>
                  </a:txBody>
                  <a:tcPr marL="67332" marR="67332"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1400" dirty="0" smtClean="0"/>
                        <a:t>religia – </a:t>
                      </a:r>
                      <a:r>
                        <a:rPr lang="pl-PL" sz="1400" dirty="0" smtClean="0"/>
                        <a:t>9:50</a:t>
                      </a:r>
                      <a:r>
                        <a:rPr lang="pl-PL" sz="1400" baseline="0" dirty="0" smtClean="0"/>
                        <a:t> </a:t>
                      </a:r>
                      <a:r>
                        <a:rPr lang="pl-PL" sz="1400" baseline="0" dirty="0" smtClean="0"/>
                        <a:t>– </a:t>
                      </a:r>
                      <a:r>
                        <a:rPr lang="pl-PL" sz="1400" baseline="0" dirty="0" smtClean="0"/>
                        <a:t>10:20</a:t>
                      </a:r>
                      <a:endParaRPr lang="pl-PL" sz="1400" dirty="0" smtClean="0">
                        <a:latin typeface="+mn-lt"/>
                        <a:ea typeface="Calibri"/>
                        <a:cs typeface="Times New Roman"/>
                      </a:endParaRPr>
                    </a:p>
                    <a:p>
                      <a:pPr algn="ctr">
                        <a:lnSpc>
                          <a:spcPct val="115000"/>
                        </a:lnSpc>
                        <a:spcAft>
                          <a:spcPts val="0"/>
                        </a:spcAft>
                      </a:pPr>
                      <a:endParaRPr lang="pl-PL" sz="2200" dirty="0">
                        <a:latin typeface="Calibri"/>
                        <a:ea typeface="Calibri"/>
                        <a:cs typeface="Times New Roman"/>
                      </a:endParaRPr>
                    </a:p>
                  </a:txBody>
                  <a:tcPr marL="67332" marR="67332" marT="0" marB="0"/>
                </a:tc>
              </a:tr>
              <a:tr h="429384">
                <a:tc>
                  <a:txBody>
                    <a:bodyPr/>
                    <a:lstStyle/>
                    <a:p>
                      <a:pPr algn="ctr">
                        <a:lnSpc>
                          <a:spcPct val="115000"/>
                        </a:lnSpc>
                        <a:spcAft>
                          <a:spcPts val="0"/>
                        </a:spcAft>
                      </a:pPr>
                      <a:r>
                        <a:rPr lang="pl-PL" sz="2000"/>
                        <a:t>Wtorek</a:t>
                      </a:r>
                      <a:endParaRPr lang="pl-PL" sz="1100">
                        <a:latin typeface="Calibri"/>
                        <a:ea typeface="Calibri"/>
                        <a:cs typeface="Times New Roman"/>
                      </a:endParaRPr>
                    </a:p>
                  </a:txBody>
                  <a:tcPr marL="67332" marR="67332" marT="0" marB="0"/>
                </a:tc>
                <a:tc>
                  <a:txBody>
                    <a:bodyPr/>
                    <a:lstStyle/>
                    <a:p>
                      <a:pPr algn="ctr">
                        <a:lnSpc>
                          <a:spcPct val="115000"/>
                        </a:lnSpc>
                        <a:spcAft>
                          <a:spcPts val="0"/>
                        </a:spcAft>
                      </a:pPr>
                      <a:r>
                        <a:rPr lang="pl-PL" sz="2200" dirty="0" smtClean="0"/>
                        <a:t>7.</a:t>
                      </a:r>
                      <a:r>
                        <a:rPr lang="pl-PL" sz="1800" dirty="0" smtClean="0"/>
                        <a:t>45</a:t>
                      </a:r>
                      <a:r>
                        <a:rPr lang="pl-PL" sz="2200" dirty="0" smtClean="0"/>
                        <a:t>– 12.</a:t>
                      </a:r>
                      <a:r>
                        <a:rPr lang="pl-PL" sz="1800" dirty="0" smtClean="0"/>
                        <a:t>45</a:t>
                      </a:r>
                      <a:endParaRPr lang="pl-PL" sz="1100" dirty="0">
                        <a:latin typeface="Calibri"/>
                        <a:ea typeface="Calibri"/>
                        <a:cs typeface="Times New Roman"/>
                      </a:endParaRPr>
                    </a:p>
                  </a:txBody>
                  <a:tcPr marL="67332" marR="67332" marT="0" marB="0"/>
                </a:tc>
                <a:tc>
                  <a:txBody>
                    <a:bodyPr/>
                    <a:lstStyle/>
                    <a:p>
                      <a:pPr algn="ctr">
                        <a:lnSpc>
                          <a:spcPct val="115000"/>
                        </a:lnSpc>
                        <a:spcAft>
                          <a:spcPts val="0"/>
                        </a:spcAft>
                      </a:pPr>
                      <a:endParaRPr lang="pl-PL" sz="1100" dirty="0">
                        <a:latin typeface="Calibri"/>
                        <a:ea typeface="Calibri"/>
                        <a:cs typeface="Times New Roman"/>
                      </a:endParaRPr>
                    </a:p>
                  </a:txBody>
                  <a:tcPr marL="67332" marR="67332" marT="0" marB="0"/>
                </a:tc>
              </a:tr>
              <a:tr h="429384">
                <a:tc>
                  <a:txBody>
                    <a:bodyPr/>
                    <a:lstStyle/>
                    <a:p>
                      <a:pPr algn="ctr">
                        <a:lnSpc>
                          <a:spcPct val="115000"/>
                        </a:lnSpc>
                        <a:spcAft>
                          <a:spcPts val="0"/>
                        </a:spcAft>
                      </a:pPr>
                      <a:r>
                        <a:rPr lang="pl-PL" sz="2000"/>
                        <a:t>Środa</a:t>
                      </a:r>
                      <a:endParaRPr lang="pl-PL" sz="1100">
                        <a:latin typeface="Calibri"/>
                        <a:ea typeface="Calibri"/>
                        <a:cs typeface="Times New Roman"/>
                      </a:endParaRPr>
                    </a:p>
                  </a:txBody>
                  <a:tcPr marL="67332" marR="67332" marT="0" marB="0"/>
                </a:tc>
                <a:tc>
                  <a:txBody>
                    <a:bodyPr/>
                    <a:lstStyle/>
                    <a:p>
                      <a:pPr algn="ctr">
                        <a:lnSpc>
                          <a:spcPct val="115000"/>
                        </a:lnSpc>
                        <a:spcAft>
                          <a:spcPts val="0"/>
                        </a:spcAft>
                      </a:pPr>
                      <a:r>
                        <a:rPr lang="pl-PL" sz="2200" dirty="0"/>
                        <a:t>7</a:t>
                      </a:r>
                      <a:r>
                        <a:rPr lang="pl-PL" sz="2200" dirty="0" smtClean="0"/>
                        <a:t>.</a:t>
                      </a:r>
                      <a:r>
                        <a:rPr lang="pl-PL" sz="1800" dirty="0" smtClean="0"/>
                        <a:t>45</a:t>
                      </a:r>
                      <a:r>
                        <a:rPr lang="pl-PL" sz="2200" dirty="0" smtClean="0"/>
                        <a:t> </a:t>
                      </a:r>
                      <a:r>
                        <a:rPr lang="pl-PL" sz="2200" dirty="0"/>
                        <a:t>– </a:t>
                      </a:r>
                      <a:r>
                        <a:rPr lang="pl-PL" sz="2200" dirty="0" smtClean="0"/>
                        <a:t>12.</a:t>
                      </a:r>
                      <a:r>
                        <a:rPr lang="pl-PL" sz="1800" dirty="0" smtClean="0"/>
                        <a:t>45</a:t>
                      </a:r>
                    </a:p>
                    <a:p>
                      <a:pPr algn="ctr">
                        <a:lnSpc>
                          <a:spcPct val="115000"/>
                        </a:lnSpc>
                        <a:spcAft>
                          <a:spcPts val="0"/>
                        </a:spcAft>
                      </a:pPr>
                      <a:r>
                        <a:rPr lang="pl-PL" sz="1100" dirty="0" smtClean="0">
                          <a:latin typeface="+mn-lt"/>
                          <a:ea typeface="Calibri"/>
                          <a:cs typeface="Times New Roman"/>
                        </a:rPr>
                        <a:t>Język angielski </a:t>
                      </a:r>
                    </a:p>
                    <a:p>
                      <a:pPr algn="ctr">
                        <a:lnSpc>
                          <a:spcPct val="115000"/>
                        </a:lnSpc>
                        <a:spcAft>
                          <a:spcPts val="0"/>
                        </a:spcAft>
                      </a:pPr>
                      <a:r>
                        <a:rPr lang="pl-PL" sz="1100" dirty="0" smtClean="0">
                          <a:latin typeface="+mn-lt"/>
                          <a:ea typeface="Calibri"/>
                          <a:cs typeface="Times New Roman"/>
                        </a:rPr>
                        <a:t> 9:50</a:t>
                      </a:r>
                      <a:r>
                        <a:rPr lang="pl-PL" sz="1100" baseline="0" dirty="0" smtClean="0">
                          <a:latin typeface="+mn-lt"/>
                          <a:ea typeface="Calibri"/>
                          <a:cs typeface="Times New Roman"/>
                        </a:rPr>
                        <a:t> – 10:20</a:t>
                      </a:r>
                      <a:endParaRPr lang="pl-PL" sz="1100" dirty="0" smtClean="0">
                        <a:latin typeface="+mn-lt"/>
                        <a:ea typeface="Calibri"/>
                        <a:cs typeface="Times New Roman"/>
                      </a:endParaRPr>
                    </a:p>
                    <a:p>
                      <a:pPr algn="ctr">
                        <a:lnSpc>
                          <a:spcPct val="115000"/>
                        </a:lnSpc>
                        <a:spcAft>
                          <a:spcPts val="0"/>
                        </a:spcAft>
                      </a:pPr>
                      <a:endParaRPr lang="pl-PL" sz="1100" dirty="0">
                        <a:latin typeface="Calibri"/>
                        <a:ea typeface="Calibri"/>
                        <a:cs typeface="Times New Roman"/>
                      </a:endParaRPr>
                    </a:p>
                  </a:txBody>
                  <a:tcPr marL="67332" marR="67332" marT="0" marB="0"/>
                </a:tc>
                <a:tc>
                  <a:txBody>
                    <a:bodyPr/>
                    <a:lstStyle/>
                    <a:p>
                      <a:pPr algn="ctr">
                        <a:lnSpc>
                          <a:spcPct val="115000"/>
                        </a:lnSpc>
                        <a:spcAft>
                          <a:spcPts val="0"/>
                        </a:spcAft>
                      </a:pPr>
                      <a:endParaRPr lang="pl-PL" sz="2200">
                        <a:solidFill>
                          <a:srgbClr val="FF0000"/>
                        </a:solidFill>
                        <a:latin typeface="Calibri"/>
                        <a:ea typeface="Calibri"/>
                        <a:cs typeface="Times New Roman"/>
                      </a:endParaRPr>
                    </a:p>
                  </a:txBody>
                  <a:tcPr marL="67332" marR="67332" marT="0" marB="0"/>
                </a:tc>
              </a:tr>
              <a:tr h="429384">
                <a:tc>
                  <a:txBody>
                    <a:bodyPr/>
                    <a:lstStyle/>
                    <a:p>
                      <a:pPr algn="ctr">
                        <a:lnSpc>
                          <a:spcPct val="115000"/>
                        </a:lnSpc>
                        <a:spcAft>
                          <a:spcPts val="0"/>
                        </a:spcAft>
                      </a:pPr>
                      <a:r>
                        <a:rPr lang="pl-PL" sz="2000"/>
                        <a:t>Czwartek</a:t>
                      </a:r>
                      <a:endParaRPr lang="pl-PL" sz="1100">
                        <a:latin typeface="Calibri"/>
                        <a:ea typeface="Calibri"/>
                        <a:cs typeface="Times New Roman"/>
                      </a:endParaRPr>
                    </a:p>
                  </a:txBody>
                  <a:tcPr marL="67332" marR="67332" marT="0" marB="0"/>
                </a:tc>
                <a:tc>
                  <a:txBody>
                    <a:bodyPr/>
                    <a:lstStyle/>
                    <a:p>
                      <a:pPr algn="ctr">
                        <a:lnSpc>
                          <a:spcPct val="115000"/>
                        </a:lnSpc>
                        <a:spcAft>
                          <a:spcPts val="0"/>
                        </a:spcAft>
                      </a:pPr>
                      <a:r>
                        <a:rPr lang="pl-PL" sz="2200" dirty="0" smtClean="0"/>
                        <a:t>7.</a:t>
                      </a:r>
                      <a:r>
                        <a:rPr lang="pl-PL" sz="1800" dirty="0" smtClean="0"/>
                        <a:t>45</a:t>
                      </a:r>
                      <a:r>
                        <a:rPr lang="pl-PL" sz="2200" dirty="0" smtClean="0"/>
                        <a:t> – 13.</a:t>
                      </a:r>
                      <a:r>
                        <a:rPr lang="pl-PL" sz="1800" dirty="0" smtClean="0"/>
                        <a:t>15</a:t>
                      </a:r>
                    </a:p>
                    <a:p>
                      <a:pPr algn="ctr">
                        <a:lnSpc>
                          <a:spcPct val="115000"/>
                        </a:lnSpc>
                        <a:spcAft>
                          <a:spcPts val="0"/>
                        </a:spcAft>
                      </a:pPr>
                      <a:r>
                        <a:rPr lang="pl-PL" sz="1000" dirty="0" smtClean="0">
                          <a:latin typeface="+mn-lt"/>
                          <a:ea typeface="Calibri"/>
                          <a:cs typeface="Times New Roman"/>
                        </a:rPr>
                        <a:t>Język angielski </a:t>
                      </a:r>
                    </a:p>
                    <a:p>
                      <a:pPr algn="ctr">
                        <a:lnSpc>
                          <a:spcPct val="115000"/>
                        </a:lnSpc>
                        <a:spcAft>
                          <a:spcPts val="0"/>
                        </a:spcAft>
                      </a:pPr>
                      <a:r>
                        <a:rPr lang="pl-PL" sz="1000" dirty="0" smtClean="0">
                          <a:latin typeface="+mn-lt"/>
                          <a:ea typeface="Calibri"/>
                          <a:cs typeface="Times New Roman"/>
                        </a:rPr>
                        <a:t> 8:55</a:t>
                      </a:r>
                      <a:r>
                        <a:rPr lang="pl-PL" sz="1000" baseline="0" dirty="0" smtClean="0">
                          <a:latin typeface="+mn-lt"/>
                          <a:ea typeface="Calibri"/>
                          <a:cs typeface="Times New Roman"/>
                        </a:rPr>
                        <a:t> – 9:25</a:t>
                      </a:r>
                      <a:endParaRPr lang="pl-PL" sz="1000" dirty="0" smtClean="0">
                        <a:latin typeface="+mn-lt"/>
                        <a:ea typeface="Calibri"/>
                        <a:cs typeface="Times New Roman"/>
                      </a:endParaRPr>
                    </a:p>
                  </a:txBody>
                  <a:tcPr marL="67332" marR="67332" marT="0" marB="0"/>
                </a:tc>
                <a:tc>
                  <a:txBody>
                    <a:bodyPr/>
                    <a:lstStyle/>
                    <a:p>
                      <a:pPr algn="ctr">
                        <a:lnSpc>
                          <a:spcPct val="115000"/>
                        </a:lnSpc>
                        <a:spcAft>
                          <a:spcPts val="0"/>
                        </a:spcAft>
                      </a:pPr>
                      <a:r>
                        <a:rPr lang="pl-PL" sz="1600" dirty="0"/>
                        <a:t>religia – </a:t>
                      </a:r>
                      <a:r>
                        <a:rPr lang="pl-PL" sz="1600" dirty="0" smtClean="0"/>
                        <a:t>9:50</a:t>
                      </a:r>
                      <a:r>
                        <a:rPr lang="pl-PL" sz="1600" baseline="0" dirty="0" smtClean="0"/>
                        <a:t> – 10:20</a:t>
                      </a:r>
                      <a:endParaRPr lang="pl-PL" sz="1100" dirty="0">
                        <a:latin typeface="Calibri"/>
                        <a:ea typeface="Calibri"/>
                        <a:cs typeface="Times New Roman"/>
                      </a:endParaRPr>
                    </a:p>
                  </a:txBody>
                  <a:tcPr marL="67332" marR="67332" marT="0" marB="0"/>
                </a:tc>
              </a:tr>
              <a:tr h="429384">
                <a:tc>
                  <a:txBody>
                    <a:bodyPr/>
                    <a:lstStyle/>
                    <a:p>
                      <a:pPr algn="ctr">
                        <a:lnSpc>
                          <a:spcPct val="115000"/>
                        </a:lnSpc>
                        <a:spcAft>
                          <a:spcPts val="0"/>
                        </a:spcAft>
                      </a:pPr>
                      <a:r>
                        <a:rPr lang="pl-PL" sz="2000"/>
                        <a:t>Piątek</a:t>
                      </a:r>
                      <a:endParaRPr lang="pl-PL" sz="1100">
                        <a:latin typeface="Calibri"/>
                        <a:ea typeface="Calibri"/>
                        <a:cs typeface="Times New Roman"/>
                      </a:endParaRPr>
                    </a:p>
                  </a:txBody>
                  <a:tcPr marL="67332" marR="67332" marT="0" marB="0"/>
                </a:tc>
                <a:tc>
                  <a:txBody>
                    <a:bodyPr/>
                    <a:lstStyle/>
                    <a:p>
                      <a:pPr algn="ctr">
                        <a:lnSpc>
                          <a:spcPct val="115000"/>
                        </a:lnSpc>
                        <a:spcAft>
                          <a:spcPts val="0"/>
                        </a:spcAft>
                      </a:pPr>
                      <a:r>
                        <a:rPr lang="pl-PL" sz="2200" dirty="0" smtClean="0"/>
                        <a:t>7.</a:t>
                      </a:r>
                      <a:r>
                        <a:rPr lang="pl-PL" sz="1800" dirty="0" smtClean="0"/>
                        <a:t>45</a:t>
                      </a:r>
                      <a:r>
                        <a:rPr lang="pl-PL" sz="2200" dirty="0" smtClean="0"/>
                        <a:t> </a:t>
                      </a:r>
                      <a:r>
                        <a:rPr lang="pl-PL" sz="2200" dirty="0"/>
                        <a:t>– </a:t>
                      </a:r>
                      <a:r>
                        <a:rPr lang="pl-PL" sz="2200" dirty="0" smtClean="0"/>
                        <a:t>12.</a:t>
                      </a:r>
                      <a:r>
                        <a:rPr lang="pl-PL" sz="1800" dirty="0" smtClean="0"/>
                        <a:t>45</a:t>
                      </a:r>
                      <a:endParaRPr lang="pl-PL" sz="1600" dirty="0" smtClean="0">
                        <a:latin typeface="+mn-lt"/>
                        <a:ea typeface="Calibri"/>
                        <a:cs typeface="Times New Roman"/>
                      </a:endParaRPr>
                    </a:p>
                    <a:p>
                      <a:pPr algn="ctr">
                        <a:lnSpc>
                          <a:spcPct val="115000"/>
                        </a:lnSpc>
                        <a:spcAft>
                          <a:spcPts val="0"/>
                        </a:spcAft>
                      </a:pPr>
                      <a:endParaRPr lang="pl-PL" sz="1100" dirty="0">
                        <a:latin typeface="Calibri"/>
                        <a:ea typeface="Calibri"/>
                        <a:cs typeface="Times New Roman"/>
                      </a:endParaRPr>
                    </a:p>
                  </a:txBody>
                  <a:tcPr marL="67332" marR="67332" marT="0" marB="0"/>
                </a:tc>
                <a:tc>
                  <a:txBody>
                    <a:bodyPr/>
                    <a:lstStyle/>
                    <a:p>
                      <a:pPr algn="ctr">
                        <a:lnSpc>
                          <a:spcPct val="115000"/>
                        </a:lnSpc>
                        <a:spcAft>
                          <a:spcPts val="0"/>
                        </a:spcAft>
                      </a:pPr>
                      <a:endParaRPr lang="pl-PL" sz="2200" dirty="0">
                        <a:latin typeface="Calibri"/>
                        <a:ea typeface="Calibri"/>
                        <a:cs typeface="Times New Roman"/>
                      </a:endParaRPr>
                    </a:p>
                  </a:txBody>
                  <a:tcPr marL="67332" marR="67332" marT="0" marB="0"/>
                </a:tc>
              </a:tr>
            </a:tbl>
          </a:graphicData>
        </a:graphic>
      </p:graphicFrame>
      <p:sp>
        <p:nvSpPr>
          <p:cNvPr id="9" name="Prostokąt 8"/>
          <p:cNvSpPr/>
          <p:nvPr/>
        </p:nvSpPr>
        <p:spPr>
          <a:xfrm>
            <a:off x="2915816" y="260648"/>
            <a:ext cx="3561616" cy="1754326"/>
          </a:xfrm>
          <a:prstGeom prst="rect">
            <a:avLst/>
          </a:prstGeom>
          <a:noFill/>
        </p:spPr>
        <p:txBody>
          <a:bodyPr wrap="none" lIns="91440" tIns="45720" rIns="91440" bIns="45720">
            <a:spAutoFit/>
          </a:bodyPr>
          <a:lstStyle/>
          <a:p>
            <a:pPr algn="ctr"/>
            <a:r>
              <a:rPr lang="pl-P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 ZAJĘĆ</a:t>
            </a:r>
          </a:p>
          <a:p>
            <a:pPr algn="ctr"/>
            <a:endParaRPr lang="pl-PL"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5373" name="Picture 13" descr="C:\Users\Dom\AppData\Local\Microsoft\Windows\Temporary Internet Files\Content.IE5\6AD3JG0B\MC900356391[1].wmf"/>
          <p:cNvPicPr>
            <a:picLocks noChangeAspect="1" noChangeArrowheads="1"/>
          </p:cNvPicPr>
          <p:nvPr/>
        </p:nvPicPr>
        <p:blipFill>
          <a:blip r:embed="rId2" cstate="print"/>
          <a:srcRect/>
          <a:stretch>
            <a:fillRect/>
          </a:stretch>
        </p:blipFill>
        <p:spPr bwMode="auto">
          <a:xfrm>
            <a:off x="7236296" y="116632"/>
            <a:ext cx="1646834" cy="1805940"/>
          </a:xfrm>
          <a:prstGeom prst="rect">
            <a:avLst/>
          </a:prstGeom>
          <a:noFill/>
        </p:spPr>
      </p:pic>
      <p:pic>
        <p:nvPicPr>
          <p:cNvPr id="21" name="Picture 2" descr="C:\Users\Dom\AppData\Local\Microsoft\Windows\Temporary Internet Files\Content.IE5\6AD3JG0B\MC900356397[1].wmf"/>
          <p:cNvPicPr>
            <a:picLocks noChangeAspect="1" noChangeArrowheads="1"/>
          </p:cNvPicPr>
          <p:nvPr/>
        </p:nvPicPr>
        <p:blipFill>
          <a:blip r:embed="rId3" cstate="print"/>
          <a:srcRect/>
          <a:stretch>
            <a:fillRect/>
          </a:stretch>
        </p:blipFill>
        <p:spPr bwMode="auto">
          <a:xfrm>
            <a:off x="323528" y="5301208"/>
            <a:ext cx="1817827" cy="1401775"/>
          </a:xfrm>
          <a:prstGeom prst="rect">
            <a:avLst/>
          </a:prstGeom>
          <a:noFill/>
        </p:spPr>
      </p:pic>
      <p:sp>
        <p:nvSpPr>
          <p:cNvPr id="6" name="pole tekstowe 5"/>
          <p:cNvSpPr txBox="1"/>
          <p:nvPr/>
        </p:nvSpPr>
        <p:spPr>
          <a:xfrm>
            <a:off x="2267744" y="5733256"/>
            <a:ext cx="5256584" cy="646331"/>
          </a:xfrm>
          <a:prstGeom prst="rect">
            <a:avLst/>
          </a:prstGeom>
          <a:noFill/>
        </p:spPr>
        <p:txBody>
          <a:bodyPr wrap="square" rtlCol="0">
            <a:spAutoFit/>
          </a:bodyPr>
          <a:lstStyle/>
          <a:p>
            <a:r>
              <a:rPr lang="pl-PL" dirty="0" smtClean="0"/>
              <a:t>Kontakt z wychowawcą w każdy wtorek w godzinach 8.oo – 8.</a:t>
            </a:r>
            <a:r>
              <a:rPr lang="pl-PL" sz="1600" dirty="0" smtClean="0"/>
              <a:t>45</a:t>
            </a:r>
            <a:endParaRPr lang="pl-PL"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467544" y="1196752"/>
            <a:ext cx="8064896" cy="2031325"/>
          </a:xfrm>
          <a:prstGeom prst="rect">
            <a:avLst/>
          </a:prstGeom>
          <a:noFill/>
        </p:spPr>
        <p:txBody>
          <a:bodyPr wrap="square" rtlCol="0">
            <a:spAutoFit/>
          </a:bodyPr>
          <a:lstStyle/>
          <a:p>
            <a:r>
              <a:rPr lang="pl-PL" dirty="0" smtClean="0"/>
              <a:t>W roku szkolnym 2016/2017 dzieci z oddziału przedszkolnego biorą udział w realizacji następujących programów: </a:t>
            </a:r>
          </a:p>
          <a:p>
            <a:pPr marL="342900" indent="-342900">
              <a:buAutoNum type="arabicPeriod"/>
            </a:pPr>
            <a:r>
              <a:rPr lang="pl-PL" dirty="0" smtClean="0"/>
              <a:t>„ Czyste powietrze wokół nas” – program edukacji antytytoniowej.</a:t>
            </a:r>
          </a:p>
          <a:p>
            <a:pPr marL="342900" indent="-342900">
              <a:buAutoNum type="arabicPeriod" startAt="2"/>
            </a:pPr>
            <a:r>
              <a:rPr lang="pl-PL" dirty="0" smtClean="0"/>
              <a:t>„Radosny uśmiech – radosna przyszłość” – program profilaktyczny.</a:t>
            </a:r>
          </a:p>
          <a:p>
            <a:pPr marL="342900" indent="-342900">
              <a:buAutoNum type="arabicPeriod" startAt="3"/>
            </a:pPr>
            <a:r>
              <a:rPr lang="pl-PL" dirty="0" smtClean="0"/>
              <a:t>„ Owoce w szkole”.</a:t>
            </a:r>
          </a:p>
          <a:p>
            <a:pPr marL="342900" indent="-342900"/>
            <a:r>
              <a:rPr lang="pl-PL" dirty="0" smtClean="0"/>
              <a:t>4.    „Szklanka mleka”.</a:t>
            </a:r>
          </a:p>
          <a:p>
            <a:endParaRPr lang="pl-PL" dirty="0"/>
          </a:p>
        </p:txBody>
      </p:sp>
      <p:pic>
        <p:nvPicPr>
          <p:cNvPr id="1026" name="Picture 2" descr="C:\Users\Dom\AppData\Local\Microsoft\Windows\Temporary Internet Files\Content.IE5\3KLTNDRH\gi01a201405221100[1].png"/>
          <p:cNvPicPr>
            <a:picLocks noChangeAspect="1" noChangeArrowheads="1"/>
          </p:cNvPicPr>
          <p:nvPr/>
        </p:nvPicPr>
        <p:blipFill>
          <a:blip r:embed="rId2" cstate="print"/>
          <a:srcRect/>
          <a:stretch>
            <a:fillRect/>
          </a:stretch>
        </p:blipFill>
        <p:spPr bwMode="auto">
          <a:xfrm>
            <a:off x="179512" y="3212976"/>
            <a:ext cx="8496944" cy="346233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411760" y="260648"/>
            <a:ext cx="4680520" cy="615553"/>
          </a:xfrm>
          <a:prstGeom prst="rect">
            <a:avLst/>
          </a:prstGeom>
        </p:spPr>
        <p:txBody>
          <a:bodyPr wrap="square">
            <a:spAutoFit/>
          </a:bodyPr>
          <a:lstStyle/>
          <a:p>
            <a:pPr algn="ctr"/>
            <a:r>
              <a:rPr lang="pl-PL"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Ramowy rozkład dnia  </a:t>
            </a:r>
          </a:p>
        </p:txBody>
      </p:sp>
      <p:sp>
        <p:nvSpPr>
          <p:cNvPr id="3" name="Prostokąt 2"/>
          <p:cNvSpPr/>
          <p:nvPr/>
        </p:nvSpPr>
        <p:spPr>
          <a:xfrm>
            <a:off x="1043608" y="1052736"/>
            <a:ext cx="7128792" cy="738664"/>
          </a:xfrm>
          <a:prstGeom prst="rect">
            <a:avLst/>
          </a:prstGeom>
        </p:spPr>
        <p:txBody>
          <a:bodyPr wrap="square">
            <a:spAutoFit/>
          </a:bodyPr>
          <a:lstStyle/>
          <a:p>
            <a:pPr algn="ctr"/>
            <a:r>
              <a:rPr lang="pl-PL" sz="1400" dirty="0"/>
              <a:t>Zajęcia w Oddziale Przedszkolnym w Szkole Podstawowej w </a:t>
            </a:r>
            <a:r>
              <a:rPr lang="pl-PL" sz="1400" dirty="0" err="1"/>
              <a:t>Galwieciach</a:t>
            </a:r>
            <a:r>
              <a:rPr lang="pl-PL" sz="1400" dirty="0"/>
              <a:t> są realizowane zgodnie z </a:t>
            </a:r>
            <a:r>
              <a:rPr lang="pl-PL" sz="1400" b="1" dirty="0"/>
              <a:t>Nową Podstawą Programową z dnia 23 grudnia 2008 r.  </a:t>
            </a:r>
            <a:r>
              <a:rPr lang="pl-PL" sz="1400" dirty="0"/>
              <a:t>Plan dnia ma charakter orientacyjny, ponieważ przebieg zajęć dostosowywany jest na bieżąco do potrzeb i możliwości dzieci.</a:t>
            </a:r>
          </a:p>
        </p:txBody>
      </p:sp>
      <p:graphicFrame>
        <p:nvGraphicFramePr>
          <p:cNvPr id="4" name="Tabela 3"/>
          <p:cNvGraphicFramePr>
            <a:graphicFrameLocks noGrp="1"/>
          </p:cNvGraphicFramePr>
          <p:nvPr/>
        </p:nvGraphicFramePr>
        <p:xfrm>
          <a:off x="1259632" y="1988841"/>
          <a:ext cx="6840760" cy="4320481"/>
        </p:xfrm>
        <a:graphic>
          <a:graphicData uri="http://schemas.openxmlformats.org/drawingml/2006/table">
            <a:tbl>
              <a:tblPr/>
              <a:tblGrid>
                <a:gridCol w="1061298"/>
                <a:gridCol w="5779462"/>
              </a:tblGrid>
              <a:tr h="205737">
                <a:tc>
                  <a:txBody>
                    <a:bodyPr/>
                    <a:lstStyle/>
                    <a:p>
                      <a:pPr algn="ctr">
                        <a:lnSpc>
                          <a:spcPct val="115000"/>
                        </a:lnSpc>
                      </a:pPr>
                      <a:r>
                        <a:rPr lang="pl-PL" sz="1100" b="1" dirty="0">
                          <a:latin typeface="Calibri"/>
                          <a:ea typeface="Times New Roman"/>
                        </a:rPr>
                        <a:t>godziny</a:t>
                      </a:r>
                      <a:endParaRPr lang="pl-PL" sz="110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100" b="1">
                          <a:latin typeface="Calibri"/>
                          <a:ea typeface="Times New Roman"/>
                        </a:rPr>
                        <a:t>RAMOWY ROZKŁAD DNIA</a:t>
                      </a:r>
                      <a:endParaRPr lang="pl-PL" sz="110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474">
                <a:tc>
                  <a:txBody>
                    <a:bodyPr/>
                    <a:lstStyle/>
                    <a:p>
                      <a:pPr>
                        <a:lnSpc>
                          <a:spcPct val="115000"/>
                        </a:lnSpc>
                      </a:pPr>
                      <a:r>
                        <a:rPr lang="pl-PL" sz="1100" b="0" dirty="0" smtClean="0">
                          <a:solidFill>
                            <a:srgbClr val="00B050"/>
                          </a:solidFill>
                          <a:latin typeface="Calibri"/>
                          <a:ea typeface="Times New Roman"/>
                        </a:rPr>
                        <a:t>7.44-8.15</a:t>
                      </a:r>
                      <a:endParaRPr lang="pl-PL" sz="1100" b="0" dirty="0">
                        <a:solidFill>
                          <a:srgbClr val="00B050"/>
                        </a:solidFill>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100" b="0" dirty="0">
                          <a:latin typeface="Calibri"/>
                          <a:ea typeface="Times New Roman"/>
                        </a:rPr>
                        <a:t> </a:t>
                      </a:r>
                      <a:r>
                        <a:rPr lang="pl-PL" sz="1100" b="0" dirty="0">
                          <a:solidFill>
                            <a:srgbClr val="00B050"/>
                          </a:solidFill>
                          <a:latin typeface="Calibri"/>
                          <a:ea typeface="Times New Roman"/>
                        </a:rPr>
                        <a:t>Zabawy dowolne służące realizacji pomysłów dzieci, rozmowy indywidualne z dziećmi i rodzicami</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212">
                <a:tc>
                  <a:txBody>
                    <a:bodyPr/>
                    <a:lstStyle/>
                    <a:p>
                      <a:pPr>
                        <a:lnSpc>
                          <a:spcPct val="115000"/>
                        </a:lnSpc>
                      </a:pPr>
                      <a:r>
                        <a:rPr lang="pl-PL" sz="1100" b="0" dirty="0" smtClean="0">
                          <a:latin typeface="Calibri"/>
                          <a:ea typeface="Times New Roman"/>
                        </a:rPr>
                        <a:t>8.15 –8.45</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100" b="0" dirty="0">
                          <a:latin typeface="Calibri"/>
                          <a:ea typeface="Times New Roman"/>
                        </a:rPr>
                        <a:t>Zabawy integrujące grupę. Ćwiczenia ogólnorozwojowe ( np. rozwijające percepcję wzrokową i słuchową, </a:t>
                      </a:r>
                      <a:r>
                        <a:rPr lang="pl-PL" sz="1100" b="0" dirty="0" err="1">
                          <a:latin typeface="Calibri"/>
                          <a:ea typeface="Times New Roman"/>
                        </a:rPr>
                        <a:t>grafomotorykę</a:t>
                      </a:r>
                      <a:r>
                        <a:rPr lang="pl-PL" sz="1100" b="0" dirty="0">
                          <a:latin typeface="Calibri"/>
                          <a:ea typeface="Times New Roman"/>
                        </a:rPr>
                        <a:t> ). Rozmowy kierowane na tematy zgodne z zainteresowaniami dzieci. Zabawy i ćwiczenia logopedyczne . </a:t>
                      </a:r>
                      <a:r>
                        <a:rPr lang="pl-PL" sz="1100" b="0" dirty="0">
                          <a:solidFill>
                            <a:srgbClr val="17365D"/>
                          </a:solidFill>
                          <a:latin typeface="Calibri"/>
                          <a:ea typeface="Times New Roman"/>
                        </a:rPr>
                        <a:t>Ćwiczenia poranne</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737">
                <a:tc>
                  <a:txBody>
                    <a:bodyPr/>
                    <a:lstStyle/>
                    <a:p>
                      <a:pPr>
                        <a:lnSpc>
                          <a:spcPct val="115000"/>
                        </a:lnSpc>
                      </a:pPr>
                      <a:r>
                        <a:rPr lang="pl-PL" sz="1100" b="0" dirty="0" smtClean="0">
                          <a:latin typeface="Calibri"/>
                          <a:ea typeface="Times New Roman"/>
                        </a:rPr>
                        <a:t>8.45– 9.00</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100" b="0" dirty="0">
                          <a:latin typeface="Calibri"/>
                          <a:ea typeface="Times New Roman"/>
                        </a:rPr>
                        <a:t>Czynności higieniczno-porządkowe, czynności samoobsługowe, śniadanie.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212">
                <a:tc>
                  <a:txBody>
                    <a:bodyPr/>
                    <a:lstStyle/>
                    <a:p>
                      <a:pPr>
                        <a:lnSpc>
                          <a:spcPct val="115000"/>
                        </a:lnSpc>
                      </a:pPr>
                      <a:r>
                        <a:rPr lang="pl-PL" sz="1100" b="0" dirty="0" smtClean="0">
                          <a:solidFill>
                            <a:srgbClr val="C0504D"/>
                          </a:solidFill>
                          <a:latin typeface="Calibri"/>
                          <a:ea typeface="Times New Roman"/>
                        </a:rPr>
                        <a:t>9.00 </a:t>
                      </a:r>
                      <a:r>
                        <a:rPr lang="pl-PL" sz="1100" b="0" dirty="0">
                          <a:solidFill>
                            <a:srgbClr val="C0504D"/>
                          </a:solidFill>
                          <a:latin typeface="Calibri"/>
                          <a:ea typeface="Times New Roman"/>
                        </a:rPr>
                        <a:t>– </a:t>
                      </a:r>
                      <a:r>
                        <a:rPr lang="pl-PL" sz="1100" b="0" dirty="0" smtClean="0">
                          <a:solidFill>
                            <a:srgbClr val="C0504D"/>
                          </a:solidFill>
                          <a:latin typeface="Calibri"/>
                          <a:ea typeface="Times New Roman"/>
                        </a:rPr>
                        <a:t>9.30</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100" b="0" dirty="0">
                          <a:solidFill>
                            <a:srgbClr val="C0504D"/>
                          </a:solidFill>
                          <a:latin typeface="Calibri"/>
                          <a:ea typeface="Times New Roman"/>
                        </a:rPr>
                        <a:t>Realizacja zadań edukacyjnych poprzez zajęcia z całą grupą.</a:t>
                      </a:r>
                      <a:r>
                        <a:rPr lang="pl-PL" sz="1100" b="0" dirty="0">
                          <a:latin typeface="Calibri"/>
                          <a:ea typeface="Times New Roman"/>
                        </a:rPr>
                        <a:t> </a:t>
                      </a:r>
                      <a:r>
                        <a:rPr lang="pl-PL" sz="1100" b="0" dirty="0">
                          <a:solidFill>
                            <a:srgbClr val="C00000"/>
                          </a:solidFill>
                          <a:latin typeface="Calibri"/>
                          <a:ea typeface="Times New Roman"/>
                        </a:rPr>
                        <a:t>Wspomaganie rozwoju dzieci w sferze kompetencji kluczowych: mówienie, słuchanie, przeliczanie, manipulowanie, działalność plastyczna, doskonalenie sprawności grafomotorycznej;</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737">
                <a:tc>
                  <a:txBody>
                    <a:bodyPr/>
                    <a:lstStyle/>
                    <a:p>
                      <a:pPr>
                        <a:lnSpc>
                          <a:spcPct val="115000"/>
                        </a:lnSpc>
                      </a:pPr>
                      <a:r>
                        <a:rPr lang="pl-PL" sz="1100" b="0" dirty="0" smtClean="0">
                          <a:solidFill>
                            <a:srgbClr val="365F91"/>
                          </a:solidFill>
                          <a:latin typeface="Calibri"/>
                          <a:ea typeface="Times New Roman"/>
                        </a:rPr>
                        <a:t>9.30 </a:t>
                      </a:r>
                      <a:r>
                        <a:rPr lang="pl-PL" sz="1100" b="0" dirty="0">
                          <a:solidFill>
                            <a:srgbClr val="365F91"/>
                          </a:solidFill>
                          <a:latin typeface="Calibri"/>
                          <a:ea typeface="Times New Roman"/>
                        </a:rPr>
                        <a:t>– </a:t>
                      </a:r>
                      <a:r>
                        <a:rPr lang="pl-PL" sz="1100" b="0" dirty="0" smtClean="0">
                          <a:solidFill>
                            <a:srgbClr val="365F91"/>
                          </a:solidFill>
                          <a:latin typeface="Calibri"/>
                          <a:ea typeface="Times New Roman"/>
                        </a:rPr>
                        <a:t>9.40</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100" b="0" dirty="0">
                          <a:solidFill>
                            <a:srgbClr val="365F91"/>
                          </a:solidFill>
                          <a:latin typeface="Calibri"/>
                          <a:ea typeface="Times New Roman"/>
                        </a:rPr>
                        <a:t>Zabawy ruchowe, zabawy ze śpiewem;</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212">
                <a:tc>
                  <a:txBody>
                    <a:bodyPr/>
                    <a:lstStyle/>
                    <a:p>
                      <a:pPr>
                        <a:lnSpc>
                          <a:spcPct val="115000"/>
                        </a:lnSpc>
                      </a:pPr>
                      <a:r>
                        <a:rPr lang="pl-PL" sz="1100" b="0" dirty="0" smtClean="0">
                          <a:solidFill>
                            <a:srgbClr val="C00000"/>
                          </a:solidFill>
                          <a:latin typeface="Calibri"/>
                          <a:ea typeface="Times New Roman"/>
                        </a:rPr>
                        <a:t>9.40 </a:t>
                      </a:r>
                      <a:r>
                        <a:rPr lang="pl-PL" sz="1100" b="0" dirty="0">
                          <a:solidFill>
                            <a:srgbClr val="C00000"/>
                          </a:solidFill>
                          <a:latin typeface="Calibri"/>
                          <a:ea typeface="Times New Roman"/>
                        </a:rPr>
                        <a:t>-</a:t>
                      </a:r>
                      <a:r>
                        <a:rPr lang="pl-PL" sz="1100" b="0" dirty="0" smtClean="0">
                          <a:solidFill>
                            <a:srgbClr val="C00000"/>
                          </a:solidFill>
                          <a:latin typeface="Calibri"/>
                          <a:ea typeface="Times New Roman"/>
                        </a:rPr>
                        <a:t>10.10</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100" b="0" dirty="0">
                          <a:solidFill>
                            <a:srgbClr val="C0504D"/>
                          </a:solidFill>
                          <a:latin typeface="Calibri"/>
                          <a:ea typeface="Times New Roman"/>
                        </a:rPr>
                        <a:t>Realizacja zadań edukacyjnych poprzez zajęcia z całą grupą.</a:t>
                      </a:r>
                      <a:r>
                        <a:rPr lang="pl-PL" sz="1100" b="0" dirty="0">
                          <a:latin typeface="Calibri"/>
                          <a:ea typeface="Times New Roman"/>
                        </a:rPr>
                        <a:t> </a:t>
                      </a:r>
                      <a:r>
                        <a:rPr lang="pl-PL" sz="1100" b="0" dirty="0">
                          <a:solidFill>
                            <a:srgbClr val="C00000"/>
                          </a:solidFill>
                          <a:latin typeface="Calibri"/>
                          <a:ea typeface="Times New Roman"/>
                        </a:rPr>
                        <a:t>Wspomaganie rozwoju dzieci w sferze kompetencji kluczowych: mówienie, słuchanie, przeliczanie, manipulowanie, działalność plastyczna, doskonalenie sprawności grafomotorycznej;</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737">
                <a:tc>
                  <a:txBody>
                    <a:bodyPr/>
                    <a:lstStyle/>
                    <a:p>
                      <a:pPr>
                        <a:lnSpc>
                          <a:spcPct val="115000"/>
                        </a:lnSpc>
                      </a:pPr>
                      <a:r>
                        <a:rPr lang="pl-PL" sz="1100" b="0" dirty="0" smtClean="0">
                          <a:solidFill>
                            <a:srgbClr val="00B050"/>
                          </a:solidFill>
                          <a:latin typeface="Calibri"/>
                          <a:ea typeface="Times New Roman"/>
                        </a:rPr>
                        <a:t>10.10 </a:t>
                      </a:r>
                      <a:r>
                        <a:rPr lang="pl-PL" sz="1100" b="0" dirty="0">
                          <a:solidFill>
                            <a:srgbClr val="00B050"/>
                          </a:solidFill>
                          <a:latin typeface="Calibri"/>
                          <a:ea typeface="Times New Roman"/>
                        </a:rPr>
                        <a:t>– </a:t>
                      </a:r>
                      <a:r>
                        <a:rPr lang="pl-PL" sz="1100" b="0" dirty="0" smtClean="0">
                          <a:solidFill>
                            <a:srgbClr val="00B050"/>
                          </a:solidFill>
                          <a:latin typeface="Calibri"/>
                          <a:ea typeface="Times New Roman"/>
                        </a:rPr>
                        <a:t>10.50</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100" b="0" dirty="0">
                          <a:solidFill>
                            <a:srgbClr val="00B050"/>
                          </a:solidFill>
                          <a:latin typeface="Calibri"/>
                          <a:ea typeface="Times New Roman"/>
                        </a:rPr>
                        <a:t>Zabawy dowolne według zainteresowań dzieci</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737">
                <a:tc>
                  <a:txBody>
                    <a:bodyPr/>
                    <a:lstStyle/>
                    <a:p>
                      <a:pPr>
                        <a:lnSpc>
                          <a:spcPct val="115000"/>
                        </a:lnSpc>
                      </a:pPr>
                      <a:r>
                        <a:rPr lang="pl-PL" sz="1100" b="0" dirty="0" smtClean="0">
                          <a:latin typeface="Calibri"/>
                          <a:ea typeface="Times New Roman"/>
                        </a:rPr>
                        <a:t>10.50 </a:t>
                      </a:r>
                      <a:r>
                        <a:rPr lang="pl-PL" sz="1100" b="0" dirty="0">
                          <a:latin typeface="Calibri"/>
                          <a:ea typeface="Times New Roman"/>
                        </a:rPr>
                        <a:t>– </a:t>
                      </a:r>
                      <a:r>
                        <a:rPr lang="pl-PL" sz="1100" b="0" dirty="0" smtClean="0">
                          <a:latin typeface="Calibri"/>
                          <a:ea typeface="Times New Roman"/>
                        </a:rPr>
                        <a:t>11.20</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100" b="0" dirty="0">
                          <a:latin typeface="Calibri"/>
                          <a:ea typeface="Times New Roman"/>
                        </a:rPr>
                        <a:t>Czynności higieniczno-porządkowe, czynności samoobsługowe, obiad.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474">
                <a:tc>
                  <a:txBody>
                    <a:bodyPr/>
                    <a:lstStyle/>
                    <a:p>
                      <a:pPr>
                        <a:lnSpc>
                          <a:spcPct val="115000"/>
                        </a:lnSpc>
                      </a:pPr>
                      <a:r>
                        <a:rPr lang="pl-PL" sz="1100" b="0" dirty="0" smtClean="0">
                          <a:solidFill>
                            <a:srgbClr val="1F497D"/>
                          </a:solidFill>
                          <a:latin typeface="Calibri"/>
                          <a:ea typeface="Times New Roman"/>
                        </a:rPr>
                        <a:t>11.20-12.10</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100" b="0" dirty="0">
                          <a:solidFill>
                            <a:srgbClr val="1F497D"/>
                          </a:solidFill>
                          <a:latin typeface="Calibri"/>
                          <a:ea typeface="Times New Roman"/>
                        </a:rPr>
                        <a:t>Spacery. Zabawy i gry ruchowe na boisku szkolnym lub placu zabaw, zajęcia sportowe, obserwacje przyrodnicze, prace porządkowe  na terenie szkoły</a:t>
                      </a:r>
                      <a:r>
                        <a:rPr lang="pl-PL" sz="1100" b="0" dirty="0">
                          <a:solidFill>
                            <a:srgbClr val="17365D"/>
                          </a:solidFill>
                          <a:latin typeface="Calibri"/>
                          <a:ea typeface="Times New Roman"/>
                        </a:rPr>
                        <a:t>;</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212">
                <a:tc>
                  <a:txBody>
                    <a:bodyPr/>
                    <a:lstStyle/>
                    <a:p>
                      <a:pPr>
                        <a:lnSpc>
                          <a:spcPct val="115000"/>
                        </a:lnSpc>
                      </a:pPr>
                      <a:r>
                        <a:rPr lang="pl-PL" sz="1100" b="0" dirty="0" smtClean="0">
                          <a:latin typeface="Calibri"/>
                          <a:ea typeface="Times New Roman"/>
                        </a:rPr>
                        <a:t>12.10-12.45</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100" b="0" dirty="0">
                          <a:latin typeface="Calibri"/>
                          <a:ea typeface="Times New Roman"/>
                        </a:rPr>
                        <a:t>Zabawy dydaktyczne, ćwiczenia graficzne, utrwalanie poznanych wierszy i piosenek, zabawy relaksacyjne, czytanie literatury dziecięcej, praca indywidualna -  wspomaganie rozwoju dziecka i inne.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14" descr="C:\Users\Dom\AppData\Local\Microsoft\Windows\Temporary Internet Files\Content.IE5\RSDHDA36\MC900361604[1].wmf"/>
          <p:cNvPicPr>
            <a:picLocks noChangeAspect="1" noChangeArrowheads="1"/>
          </p:cNvPicPr>
          <p:nvPr/>
        </p:nvPicPr>
        <p:blipFill>
          <a:blip r:embed="rId2" cstate="print"/>
          <a:srcRect/>
          <a:stretch>
            <a:fillRect/>
          </a:stretch>
        </p:blipFill>
        <p:spPr bwMode="auto">
          <a:xfrm>
            <a:off x="107504" y="4869160"/>
            <a:ext cx="1160374" cy="1826057"/>
          </a:xfrm>
          <a:prstGeom prst="rect">
            <a:avLst/>
          </a:prstGeom>
          <a:noFill/>
        </p:spPr>
      </p:pic>
      <p:pic>
        <p:nvPicPr>
          <p:cNvPr id="16390" name="Picture 6" descr="C:\Users\Dom\AppData\Local\Microsoft\Windows\Temporary Internet Files\Content.IE5\3KLTNDRH\MC900338442[1].wmf"/>
          <p:cNvPicPr>
            <a:picLocks noChangeAspect="1" noChangeArrowheads="1"/>
          </p:cNvPicPr>
          <p:nvPr/>
        </p:nvPicPr>
        <p:blipFill>
          <a:blip r:embed="rId3" cstate="print"/>
          <a:srcRect/>
          <a:stretch>
            <a:fillRect/>
          </a:stretch>
        </p:blipFill>
        <p:spPr bwMode="auto">
          <a:xfrm>
            <a:off x="7732676" y="0"/>
            <a:ext cx="1312987" cy="126876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27584" y="404664"/>
            <a:ext cx="7704856" cy="5909310"/>
          </a:xfrm>
          <a:prstGeom prst="rect">
            <a:avLst/>
          </a:prstGeom>
        </p:spPr>
        <p:txBody>
          <a:bodyPr wrap="square">
            <a:spAutoFit/>
          </a:bodyPr>
          <a:lstStyle/>
          <a:p>
            <a:r>
              <a:rPr lang="pl-PL" dirty="0"/>
              <a:t>W trosce o prawidłowy rozwój psychoruchowy oraz przebieg wychowania i kształcenia dzieci </a:t>
            </a:r>
            <a:br>
              <a:rPr lang="pl-PL" dirty="0"/>
            </a:br>
            <a:r>
              <a:rPr lang="pl-PL" dirty="0"/>
              <a:t>w wieku przedszkolnym zaleca się następujące proporcje zagospodarowania czasu </a:t>
            </a:r>
            <a:br>
              <a:rPr lang="pl-PL" dirty="0"/>
            </a:br>
            <a:r>
              <a:rPr lang="pl-PL" dirty="0"/>
              <a:t>przebywania w przedszkolu w rozliczeniu tygodniowym ( zgodnie z </a:t>
            </a:r>
            <a:r>
              <a:rPr lang="pl-PL" b="1" dirty="0"/>
              <a:t>Nową Podstawą Programową z dnia 23 grudnia 2008 r</a:t>
            </a:r>
            <a:r>
              <a:rPr lang="pl-PL" b="1" dirty="0" smtClean="0"/>
              <a:t>.)</a:t>
            </a:r>
            <a:br>
              <a:rPr lang="pl-PL" b="1" dirty="0" smtClean="0"/>
            </a:br>
            <a:endParaRPr lang="pl-PL" dirty="0"/>
          </a:p>
          <a:p>
            <a:r>
              <a:rPr lang="pl-PL" dirty="0"/>
              <a:t> </a:t>
            </a:r>
            <a:r>
              <a:rPr lang="pl-PL" b="1" dirty="0">
                <a:solidFill>
                  <a:srgbClr val="00B050"/>
                </a:solidFill>
              </a:rPr>
              <a:t>1) co najmniej jedną piątą czasu należy przeznaczyć na zabawę (w tym czasie dzieci bawią się swobodnie, przy niewielkim udziale nauczyciela</a:t>
            </a:r>
            <a:r>
              <a:rPr lang="pl-PL" b="1" dirty="0" smtClean="0">
                <a:solidFill>
                  <a:srgbClr val="00B050"/>
                </a:solidFill>
              </a:rPr>
              <a:t>);</a:t>
            </a:r>
            <a:br>
              <a:rPr lang="pl-PL" b="1" dirty="0" smtClean="0">
                <a:solidFill>
                  <a:srgbClr val="00B050"/>
                </a:solidFill>
              </a:rPr>
            </a:br>
            <a:endParaRPr lang="pl-PL" dirty="0">
              <a:solidFill>
                <a:srgbClr val="00B050"/>
              </a:solidFill>
            </a:endParaRPr>
          </a:p>
          <a:p>
            <a:r>
              <a:rPr lang="pl-PL" b="1" dirty="0">
                <a:solidFill>
                  <a:schemeClr val="accent4">
                    <a:lumMod val="75000"/>
                  </a:schemeClr>
                </a:solidFill>
              </a:rPr>
              <a:t>2) co najmniej jedną piątą czasu (w przypadku młodszych dzieci – jedną czwartą czasu), dzieci spędzają w ogrodzie przedszkolnym, na boisku, w parku itp. (organizowane są tam gry i zabawy ruchowe, zajęcia sportowe, obserwacje przyrodnicze, prace gospodarcze, porządkowe i ogrodnicze itd</a:t>
            </a:r>
            <a:r>
              <a:rPr lang="pl-PL" b="1" dirty="0" smtClean="0">
                <a:solidFill>
                  <a:schemeClr val="accent4">
                    <a:lumMod val="75000"/>
                  </a:schemeClr>
                </a:solidFill>
              </a:rPr>
              <a:t>.);</a:t>
            </a:r>
            <a:br>
              <a:rPr lang="pl-PL" b="1" dirty="0" smtClean="0">
                <a:solidFill>
                  <a:schemeClr val="accent4">
                    <a:lumMod val="75000"/>
                  </a:schemeClr>
                </a:solidFill>
              </a:rPr>
            </a:br>
            <a:endParaRPr lang="pl-PL" dirty="0">
              <a:solidFill>
                <a:schemeClr val="accent4">
                  <a:lumMod val="75000"/>
                </a:schemeClr>
              </a:solidFill>
            </a:endParaRPr>
          </a:p>
          <a:p>
            <a:r>
              <a:rPr lang="pl-PL" b="1" dirty="0">
                <a:solidFill>
                  <a:srgbClr val="FF0000"/>
                </a:solidFill>
              </a:rPr>
              <a:t>3) najwyżej jedną piątą czasu zajmują różnego typu zajęcia dydaktyczne, realizowane według wybranego programu wychowania przedszkolnego; </a:t>
            </a:r>
            <a:r>
              <a:rPr lang="pl-PL" b="1" dirty="0" smtClean="0">
                <a:solidFill>
                  <a:srgbClr val="FF0000"/>
                </a:solidFill>
              </a:rPr>
              <a:t/>
            </a:r>
            <a:br>
              <a:rPr lang="pl-PL" b="1" dirty="0" smtClean="0">
                <a:solidFill>
                  <a:srgbClr val="FF0000"/>
                </a:solidFill>
              </a:rPr>
            </a:br>
            <a:endParaRPr lang="pl-PL" dirty="0">
              <a:solidFill>
                <a:srgbClr val="FF0000"/>
              </a:solidFill>
            </a:endParaRPr>
          </a:p>
          <a:p>
            <a:r>
              <a:rPr lang="pl-PL" b="1" dirty="0"/>
              <a:t>4) pozostały czas – dwie piąte czasu nauczyciel może dowolnie zagospodarować (w tej puli czasu mieszczą się jednak czynności opiekuńcze, samoobsługowe, organizacyjne i inne).</a:t>
            </a:r>
            <a:endParaRPr lang="pl-PL" dirty="0"/>
          </a:p>
        </p:txBody>
      </p:sp>
      <p:pic>
        <p:nvPicPr>
          <p:cNvPr id="3" name="Picture 5" descr="C:\Users\Dom\AppData\Local\Microsoft\Windows\Temporary Internet Files\Content.IE5\6AD3JG0B\MC900338132[1].wmf"/>
          <p:cNvPicPr>
            <a:picLocks noChangeAspect="1" noChangeArrowheads="1"/>
          </p:cNvPicPr>
          <p:nvPr/>
        </p:nvPicPr>
        <p:blipFill>
          <a:blip r:embed="rId2" cstate="print"/>
          <a:srcRect/>
          <a:stretch>
            <a:fillRect/>
          </a:stretch>
        </p:blipFill>
        <p:spPr bwMode="auto">
          <a:xfrm>
            <a:off x="7740352" y="3501008"/>
            <a:ext cx="1306678" cy="182239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179512" y="188640"/>
            <a:ext cx="63722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PRZYBORY PRZEDSZKOLAKA NA ROK </a:t>
            </a: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2016/17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2 bloki rysunkowe białe</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2 bloki rysunkowe kolorowe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2 bloki techniczne kolorowe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4 bloki techniczne białe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Kredki świecowe ,,</a:t>
            </a:r>
            <a:r>
              <a:rPr kumimoji="0" lang="pl-PL"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Bambino</a:t>
            </a: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 Kredki ołówkowe ,,</a:t>
            </a:r>
            <a:r>
              <a:rPr kumimoji="0" lang="pl-PL"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Bambino</a:t>
            </a: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temperówka)</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 1 duże opakowanie plasteliny ,,</a:t>
            </a:r>
            <a:r>
              <a:rPr kumimoji="0" lang="pl-PL"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Bambino</a:t>
            </a: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lub ,,Astra”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 1 zeszyt wycinanek – zwykłych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 3 kleje w sztyfcie </a:t>
            </a:r>
            <a:r>
              <a:rPr kumimoji="0" lang="pl-PL"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Glue</a:t>
            </a: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pl-PL"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Stick</a:t>
            </a: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(opakowanie żółto-zielone)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1 teczka na gumkę lub wiązana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 kolorowanka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 nożyczki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 2 pędzle (gruby i cienki)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14. 1 opakowanie mazaków</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 Farby plakatowe ( Astra)</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16. obuwie na zmianę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17. kubek, pasta do zębów, szczoteczka do zębów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Wszystkie przybory powinny być podpisane.</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8" name="Picture 14" descr="C:\Users\Dom\AppData\Local\Microsoft\Windows\Temporary Internet Files\Content.IE5\3KLTNDRH\wakacje[1].gif"/>
          <p:cNvPicPr>
            <a:picLocks noChangeAspect="1" noChangeArrowheads="1" noCrop="1"/>
          </p:cNvPicPr>
          <p:nvPr/>
        </p:nvPicPr>
        <p:blipFill>
          <a:blip r:embed="rId2" cstate="print"/>
          <a:srcRect/>
          <a:stretch>
            <a:fillRect/>
          </a:stretch>
        </p:blipFill>
        <p:spPr bwMode="auto">
          <a:xfrm>
            <a:off x="4499992" y="3501008"/>
            <a:ext cx="4191000" cy="27813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619672" y="188640"/>
            <a:ext cx="6902402"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KODEKS MĄDREGO PRZEDSZKOLAKA                                  </a:t>
            </a:r>
            <a:endParaRPr kumimoji="0" lang="pl-PL"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09" name="WordArt 1"/>
          <p:cNvSpPr>
            <a:spLocks noChangeArrowheads="1" noChangeShapeType="1" noTextEdit="1"/>
          </p:cNvSpPr>
          <p:nvPr/>
        </p:nvSpPr>
        <p:spPr bwMode="auto">
          <a:xfrm>
            <a:off x="1763688" y="692696"/>
            <a:ext cx="5105400" cy="571500"/>
          </a:xfrm>
          <a:prstGeom prst="rect">
            <a:avLst/>
          </a:prstGeom>
        </p:spPr>
        <p:txBody>
          <a:bodyPr wrap="none" fromWordArt="1">
            <a:prstTxWarp prst="textPlain">
              <a:avLst>
                <a:gd name="adj" fmla="val 50000"/>
              </a:avLst>
            </a:prstTxWarp>
          </a:bodyPr>
          <a:lstStyle/>
          <a:p>
            <a:pPr algn="ctr" rtl="0"/>
            <a:r>
              <a:rPr lang="pl-PL"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MĄDRY PRZEDSZKOLAK:</a:t>
            </a:r>
            <a:endParaRPr lang="pl-PL" sz="3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17412" name="Rectangle 4"/>
          <p:cNvSpPr>
            <a:spLocks noChangeArrowheads="1"/>
          </p:cNvSpPr>
          <p:nvPr/>
        </p:nvSpPr>
        <p:spPr bwMode="auto">
          <a:xfrm>
            <a:off x="395536" y="2204864"/>
            <a:ext cx="3600400" cy="369332"/>
          </a:xfrm>
          <a:prstGeom prst="rect">
            <a:avLst/>
          </a:prstGeom>
          <a:noFill/>
          <a:ln w="9525">
            <a:noFill/>
            <a:miter lim="800000"/>
            <a:headEnd/>
            <a:tailEnd/>
          </a:ln>
          <a:effectLst/>
        </p:spPr>
        <p:txBody>
          <a:bodyPr vert="horz" wrap="square" lIns="91440" tIns="45720" rIns="91440" bIns="45720" numCol="1" anchor="ctr" anchorCtr="0" compatLnSpc="1">
            <a:prstTxWarp prst="textWave4">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JEST MIŁY DLA INNYCH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pic>
        <p:nvPicPr>
          <p:cNvPr id="17411" name="Obraz 12" descr="MCj04338200000[1]"/>
          <p:cNvPicPr>
            <a:picLocks noChangeAspect="1" noChangeArrowheads="1"/>
          </p:cNvPicPr>
          <p:nvPr/>
        </p:nvPicPr>
        <p:blipFill>
          <a:blip r:embed="rId2" cstate="print"/>
          <a:srcRect/>
          <a:stretch>
            <a:fillRect/>
          </a:stretch>
        </p:blipFill>
        <p:spPr bwMode="auto">
          <a:xfrm>
            <a:off x="2699792" y="1772816"/>
            <a:ext cx="1438275" cy="1181100"/>
          </a:xfrm>
          <a:prstGeom prst="rect">
            <a:avLst/>
          </a:prstGeom>
          <a:noFill/>
        </p:spPr>
      </p:pic>
      <p:sp>
        <p:nvSpPr>
          <p:cNvPr id="17413" name="Rectangle 5"/>
          <p:cNvSpPr>
            <a:spLocks noChangeArrowheads="1"/>
          </p:cNvSpPr>
          <p:nvPr/>
        </p:nvSpPr>
        <p:spPr bwMode="auto">
          <a:xfrm>
            <a:off x="457200" y="1638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7415" name="Rectangle 7"/>
          <p:cNvSpPr>
            <a:spLocks noChangeArrowheads="1"/>
          </p:cNvSpPr>
          <p:nvPr/>
        </p:nvSpPr>
        <p:spPr bwMode="auto">
          <a:xfrm>
            <a:off x="395536" y="3645024"/>
            <a:ext cx="4644008" cy="369332"/>
          </a:xfrm>
          <a:prstGeom prst="rect">
            <a:avLst/>
          </a:prstGeom>
          <a:noFill/>
          <a:ln w="9525">
            <a:noFill/>
            <a:miter lim="800000"/>
            <a:headEnd/>
            <a:tailEnd/>
          </a:ln>
          <a:effectLst/>
        </p:spPr>
        <p:txBody>
          <a:bodyPr vert="horz" wrap="square" lIns="91440" tIns="45720" rIns="91440" bIns="45720" numCol="1" anchor="ctr" anchorCtr="0" compatLnSpc="1">
            <a:prstTxWarp prst="textDouble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POTRAFI  GRZECZNIE BAWIĆ  SIĘ Z DZIEĆMI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pic>
        <p:nvPicPr>
          <p:cNvPr id="17414" name="Obraz 5" descr="MCj02320460000[1]"/>
          <p:cNvPicPr>
            <a:picLocks noChangeAspect="1" noChangeArrowheads="1"/>
          </p:cNvPicPr>
          <p:nvPr/>
        </p:nvPicPr>
        <p:blipFill>
          <a:blip r:embed="rId3" cstate="print"/>
          <a:srcRect/>
          <a:stretch>
            <a:fillRect/>
          </a:stretch>
        </p:blipFill>
        <p:spPr bwMode="auto">
          <a:xfrm>
            <a:off x="5292080" y="3140968"/>
            <a:ext cx="1362075" cy="1190625"/>
          </a:xfrm>
          <a:prstGeom prst="rect">
            <a:avLst/>
          </a:prstGeom>
          <a:noFill/>
        </p:spPr>
      </p:pic>
      <p:sp>
        <p:nvSpPr>
          <p:cNvPr id="17416" name="Rectangle 8"/>
          <p:cNvSpPr>
            <a:spLocks noChangeArrowheads="1"/>
          </p:cNvSpPr>
          <p:nvPr/>
        </p:nvSpPr>
        <p:spPr bwMode="auto">
          <a:xfrm>
            <a:off x="457200" y="1647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7418" name="Rectangle 10"/>
          <p:cNvSpPr>
            <a:spLocks noChangeArrowheads="1"/>
          </p:cNvSpPr>
          <p:nvPr/>
        </p:nvSpPr>
        <p:spPr bwMode="auto">
          <a:xfrm>
            <a:off x="467544" y="5445224"/>
            <a:ext cx="533896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PILNIE  SIĘ UCZY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pic>
        <p:nvPicPr>
          <p:cNvPr id="17417" name="Obraz 16" descr="MCj04379900000[1]"/>
          <p:cNvPicPr>
            <a:picLocks noChangeAspect="1" noChangeArrowheads="1"/>
          </p:cNvPicPr>
          <p:nvPr/>
        </p:nvPicPr>
        <p:blipFill>
          <a:blip r:embed="rId4" cstate="print"/>
          <a:srcRect/>
          <a:stretch>
            <a:fillRect/>
          </a:stretch>
        </p:blipFill>
        <p:spPr bwMode="auto">
          <a:xfrm>
            <a:off x="3203848" y="4653136"/>
            <a:ext cx="1657350" cy="1514475"/>
          </a:xfrm>
          <a:prstGeom prst="rect">
            <a:avLst/>
          </a:prstGeom>
          <a:noFill/>
        </p:spPr>
      </p:pic>
      <p:sp>
        <p:nvSpPr>
          <p:cNvPr id="17419" name="Rectangle 11"/>
          <p:cNvSpPr>
            <a:spLocks noChangeArrowheads="1"/>
          </p:cNvSpPr>
          <p:nvPr/>
        </p:nvSpPr>
        <p:spPr bwMode="auto">
          <a:xfrm>
            <a:off x="457200" y="1971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Obraz 1" descr="MCj04375770000[1]"/>
          <p:cNvPicPr>
            <a:picLocks noChangeAspect="1" noChangeArrowheads="1"/>
          </p:cNvPicPr>
          <p:nvPr/>
        </p:nvPicPr>
        <p:blipFill>
          <a:blip r:embed="rId2" cstate="print"/>
          <a:srcRect/>
          <a:stretch>
            <a:fillRect/>
          </a:stretch>
        </p:blipFill>
        <p:spPr bwMode="auto">
          <a:xfrm>
            <a:off x="5004048" y="548680"/>
            <a:ext cx="1609725" cy="1247775"/>
          </a:xfrm>
          <a:prstGeom prst="rect">
            <a:avLst/>
          </a:prstGeom>
          <a:noFill/>
        </p:spPr>
      </p:pic>
      <p:pic>
        <p:nvPicPr>
          <p:cNvPr id="19458" name="Obraz 21" descr="MCj02904960000[1]"/>
          <p:cNvPicPr>
            <a:picLocks noChangeAspect="1" noChangeArrowheads="1"/>
          </p:cNvPicPr>
          <p:nvPr/>
        </p:nvPicPr>
        <p:blipFill>
          <a:blip r:embed="rId3" cstate="print"/>
          <a:srcRect/>
          <a:stretch>
            <a:fillRect/>
          </a:stretch>
        </p:blipFill>
        <p:spPr bwMode="auto">
          <a:xfrm>
            <a:off x="5868144" y="2564904"/>
            <a:ext cx="1524000" cy="1238250"/>
          </a:xfrm>
          <a:prstGeom prst="rect">
            <a:avLst/>
          </a:prstGeom>
          <a:noFill/>
        </p:spPr>
      </p:pic>
      <p:pic>
        <p:nvPicPr>
          <p:cNvPr id="19457" name="Obraz 22" descr="MCj03713400000[1]"/>
          <p:cNvPicPr>
            <a:picLocks noChangeAspect="1" noChangeArrowheads="1"/>
          </p:cNvPicPr>
          <p:nvPr/>
        </p:nvPicPr>
        <p:blipFill>
          <a:blip r:embed="rId4" cstate="print"/>
          <a:srcRect/>
          <a:stretch>
            <a:fillRect/>
          </a:stretch>
        </p:blipFill>
        <p:spPr bwMode="auto">
          <a:xfrm>
            <a:off x="3707904" y="4509120"/>
            <a:ext cx="1314450" cy="1362075"/>
          </a:xfrm>
          <a:prstGeom prst="rect">
            <a:avLst/>
          </a:prstGeom>
          <a:noFill/>
        </p:spPr>
      </p:pic>
      <p:sp>
        <p:nvSpPr>
          <p:cNvPr id="19460" name="Rectangle 4"/>
          <p:cNvSpPr>
            <a:spLocks noChangeArrowheads="1"/>
          </p:cNvSpPr>
          <p:nvPr/>
        </p:nvSpPr>
        <p:spPr bwMode="auto">
          <a:xfrm>
            <a:off x="395536" y="980728"/>
            <a:ext cx="563833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ZNA  RÓŻNE CIEKAWE GRY I ZABAWY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19461" name="Rectangle 5"/>
          <p:cNvSpPr>
            <a:spLocks noChangeArrowheads="1"/>
          </p:cNvSpPr>
          <p:nvPr/>
        </p:nvSpPr>
        <p:spPr bwMode="auto">
          <a:xfrm>
            <a:off x="107504" y="3112894"/>
            <a:ext cx="579633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POTRAFI PIEKNIE RYSOWAĆ, LEPIĆ, MALOWAĆ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19462" name="Rectangle 6"/>
          <p:cNvSpPr>
            <a:spLocks noChangeArrowheads="1"/>
          </p:cNvSpPr>
          <p:nvPr/>
        </p:nvSpPr>
        <p:spPr bwMode="auto">
          <a:xfrm>
            <a:off x="179512" y="5057110"/>
            <a:ext cx="602709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PAMIĘTA O CZYSTOŚCI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19463" name="Rectangle 7"/>
          <p:cNvSpPr>
            <a:spLocks noChangeArrowheads="1"/>
          </p:cNvSpPr>
          <p:nvPr/>
        </p:nvSpPr>
        <p:spPr bwMode="auto">
          <a:xfrm>
            <a:off x="457200" y="5219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Motyw pakietu Office">
  <a:themeElements>
    <a:clrScheme name="Wierzchołek">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TotalTime>
  <Words>1334</Words>
  <Application>Microsoft Office PowerPoint</Application>
  <PresentationFormat>Pokaz na ekranie (4:3)</PresentationFormat>
  <Paragraphs>196</Paragraphs>
  <Slides>28</Slides>
  <Notes>0</Notes>
  <HiddenSlides>0</HiddenSlides>
  <MMClips>0</MMClips>
  <ScaleCrop>false</ScaleCrop>
  <HeadingPairs>
    <vt:vector size="4" baseType="variant">
      <vt:variant>
        <vt:lpstr>Motyw</vt:lpstr>
      </vt:variant>
      <vt:variant>
        <vt:i4>1</vt:i4>
      </vt:variant>
      <vt:variant>
        <vt:lpstr>Tytuły slajdów</vt:lpstr>
      </vt:variant>
      <vt:variant>
        <vt:i4>28</vt:i4>
      </vt:variant>
    </vt:vector>
  </HeadingPairs>
  <TitlesOfParts>
    <vt:vector size="29"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Dom</dc:creator>
  <cp:lastModifiedBy>Dom</cp:lastModifiedBy>
  <cp:revision>29</cp:revision>
  <dcterms:created xsi:type="dcterms:W3CDTF">2013-11-10T11:16:09Z</dcterms:created>
  <dcterms:modified xsi:type="dcterms:W3CDTF">2017-02-20T18:24:13Z</dcterms:modified>
</cp:coreProperties>
</file>