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808" r:id="rId5"/>
  </p:sldMasterIdLst>
  <p:sldIdLst>
    <p:sldId id="256" r:id="rId6"/>
    <p:sldId id="273" r:id="rId7"/>
    <p:sldId id="257" r:id="rId8"/>
    <p:sldId id="258" r:id="rId9"/>
    <p:sldId id="259" r:id="rId10"/>
    <p:sldId id="274" r:id="rId11"/>
    <p:sldId id="275" r:id="rId12"/>
    <p:sldId id="276" r:id="rId13"/>
    <p:sldId id="277" r:id="rId14"/>
    <p:sldId id="278" r:id="rId15"/>
    <p:sldId id="302" r:id="rId16"/>
    <p:sldId id="261" r:id="rId17"/>
    <p:sldId id="262" r:id="rId18"/>
    <p:sldId id="281" r:id="rId19"/>
    <p:sldId id="264" r:id="rId20"/>
    <p:sldId id="301" r:id="rId21"/>
    <p:sldId id="282" r:id="rId22"/>
    <p:sldId id="283" r:id="rId23"/>
    <p:sldId id="284" r:id="rId24"/>
    <p:sldId id="297" r:id="rId25"/>
    <p:sldId id="299" r:id="rId26"/>
    <p:sldId id="285" r:id="rId27"/>
    <p:sldId id="286" r:id="rId28"/>
    <p:sldId id="265" r:id="rId29"/>
    <p:sldId id="266" r:id="rId30"/>
    <p:sldId id="267" r:id="rId31"/>
    <p:sldId id="268" r:id="rId32"/>
    <p:sldId id="269" r:id="rId33"/>
    <p:sldId id="270" r:id="rId34"/>
    <p:sldId id="304" r:id="rId35"/>
    <p:sldId id="289" r:id="rId36"/>
    <p:sldId id="290" r:id="rId37"/>
    <p:sldId id="298" r:id="rId38"/>
    <p:sldId id="295" r:id="rId39"/>
    <p:sldId id="293" r:id="rId40"/>
    <p:sldId id="272" r:id="rId41"/>
    <p:sldId id="294" r:id="rId42"/>
    <p:sldId id="291" r:id="rId43"/>
    <p:sldId id="292" r:id="rId44"/>
    <p:sldId id="296" r:id="rId45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B7AD8-47F4-48D3-9560-453DC9C50FEE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17DD2-767B-43F7-AA1F-87BCE19908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45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8B182-11A0-4C1C-B08B-3DFD66B85983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D3AA-8F1B-4201-B2C6-B579BBB064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53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F95D4-EE94-4EDF-9024-E0BBD942B6C0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04FB2-4315-4C20-A092-BB04402219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0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Łącznik prostoliniowy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0038D51-BB88-46F3-9BBD-720B7DBE1713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7CE49AC-7F2C-4DFC-945E-D2BA5B64F6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6915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F7877-DF80-46D3-A3DE-C7B3C643B197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2EF83-4129-4B4F-8206-F734387F6A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8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D67BFF9-3CB0-4BF9-94E4-919DBA63E074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8AAA6E-9A7A-4B61-AEF2-CFBEB688EC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557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C43E-83AB-4B91-900D-7C1E5575EE9C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C5263-3AC4-4813-A206-930F003528C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49D4A-120A-43B2-9F8F-234E075CA4A0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CEAE0-0F6F-4F2D-8324-08FBE0DA84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3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7BD96-1B2A-4C99-971A-DF7D418135C0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050B7-DD63-49FE-AD81-12B22397B3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77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1D15-CF8A-44A4-92EC-6CD784AFD26A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A4585-D8D5-45D8-9008-95C43FAADB9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93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73D68-C6D0-484A-A6C8-39B380207566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C1C1D-8C5F-44A9-B33C-F0ABE6177D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45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AE748-586F-419A-8E24-6E06BD3B470A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EC2EC-0758-4A74-909D-C7CAD10DEB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05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Prostokąt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68F0CF-38F7-43F8-9949-7DB4CD1C5F37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D9B6B3-DC54-4FE2-B666-E8164D1185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171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5A638-85EF-4EF3-B4B0-9522271491CA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2041C-6249-4901-9F97-C33E8D4A55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8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454C08-8D2E-494E-8828-C93C00FAF030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E0A5A159-1B01-485F-AFB2-39AFA3E6FB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33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Łącznik prostoliniowy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64FDFCE-76F4-4EEA-886A-56B8A60C4F4D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3222771-0D11-4DDC-93C4-E7E347D16E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158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01F40-AA27-4FB4-BBCE-0491E05914B6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BBC7-0E19-49D9-9284-ABCB410499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42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343AB25-F2BC-40EE-BE77-6153C199C7C7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EFC0F0-1681-479F-B359-0E4A2C96F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353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CAFAF-7EF7-495C-925D-3D007C3CC491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BC658-5344-4870-9459-0B939354999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0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2B820-63BB-4918-B6D0-9774219BBCB7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ECEE1-147D-4A22-A6F0-6F44FF4667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659D9-FB7A-439D-AD14-75A4F35EFF80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D35A-8F10-47E6-9F77-F66F4A5909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02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3C74-0A16-4525-8E89-99E3A900E915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D876C-C763-40C2-9594-439B398B76E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8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CE78F-755E-41C5-A5F9-14D6925C1A76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0D3C-F1F3-4E06-8446-E0F27F7C62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09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02E3D-27C4-45E6-857A-6C2356AC69FA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35AD-2541-4BCE-B479-295003264D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26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Prostokąt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8B7850-A2C7-421B-A828-3DDB070D978D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A33FBD-A763-4011-B540-21027D9D19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086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E0CA0-AE7A-4216-AA56-1FC88DDFF05B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CC37-E5C0-430F-AD24-E57B41A51C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02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656656-8E5C-4A6A-AC69-A1813BAEF62D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36CCCA3-2B26-4010-8E05-52EB9E4EC0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52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Łącznik prostoliniowy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75F0821-D002-4DCE-B3B1-3143974FA9D9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5692240-1B3D-45B3-8A9F-BDA688A14D0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66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806B5-84D5-4FD1-9469-AE09D16A9C74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03DFD-C1B5-4D27-AAEE-956867CC0B5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7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3865802-7C4A-4352-A255-8C6EE9A01C8F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ED2576-D5C0-4C40-BC27-0C3DAFB878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160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C7BD5-5741-4448-90F3-C174269E71DC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97A86-BA8F-4532-8DD9-FC71BD225DB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53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D5147-AC0A-4108-BF4E-FDAF6F6F8AB1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90D20-986A-4C73-8C00-94ACF5ED60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5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449B0-4F3A-48AA-AC17-0C71E836CA6F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397D7-0607-42C0-8BD2-C537147219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35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F0C75-85C4-424E-9F16-97DFF546F1FA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8DED3-BEBC-4B2B-8DAE-E1E8698038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96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2941-3066-490E-BDBB-BC4B7AFCC000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7C072-20A5-49EA-99BC-83E0892991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2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E6753-ED6D-45CD-AF68-E0E339267424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22F76-3C3F-4D7E-A9D9-BD7994BC324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11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Prostokąt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A577F0-F567-4A38-B212-5C22AF14EEF0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DAC91DF-00BF-4B5C-9A28-41AEEEB200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0475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43A59-96F5-481D-98A4-E1B689EEB13F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5EC85-5476-410B-842F-55D4DCC9D1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0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7E5B1F-FE85-45B6-B09E-F050CBCBCC00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3944781-9490-4E88-9D6C-D09B1260AB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53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Łącznik prostoliniowy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64FDFCE-76F4-4EEA-886A-56B8A60C4F4D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3222771-0D11-4DDC-93C4-E7E347D16E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207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01F40-AA27-4FB4-BBCE-0491E05914B6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BBC7-0E19-49D9-9284-ABCB4104994B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343AB25-F2BC-40EE-BE77-6153C199C7C7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EFC0F0-1681-479F-B359-0E4A2C96F1D4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56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CAFAF-7EF7-495C-925D-3D007C3CC491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BC658-5344-4870-9459-0B9393549995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2B820-63BB-4918-B6D0-9774219BBCB7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ECEE1-147D-4A22-A6F0-6F44FF4667E5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4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6394B-E269-45C0-B1C0-F4AD5E0FEFC8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AA310-EFBF-456F-9D3C-660CBA7774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659D9-FB7A-439D-AD14-75A4F35EFF80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D35A-8F10-47E6-9F77-F66F4A59094F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3C74-0A16-4525-8E89-99E3A900E915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4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D876C-C763-40C2-9594-439B398B76E3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02E3D-27C4-45E6-857A-6C2356AC69FA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35AD-2541-4BCE-B479-295003264DB3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8B7850-A2C7-421B-A828-3DDB070D978D}" type="datetimeFigureOut">
              <a:rPr lang="pl-PL">
                <a:solidFill>
                  <a:srgbClr val="F4E7ED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F4E7ED"/>
              </a:solidFill>
            </a:endParaRPr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F4E7ED"/>
              </a:solidFill>
            </a:endParaRPr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A33FBD-A763-4011-B540-21027D9D1933}" type="slidenum">
              <a:rPr lang="pl-PL">
                <a:solidFill>
                  <a:srgbClr val="F4E7ED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4E7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86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E0CA0-AE7A-4216-AA56-1FC88DDFF05B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CC37-E5C0-430F-AD24-E57B41A51CEE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5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656656-8E5C-4A6A-AC69-A1813BAEF62D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36CCCA3-2B26-4010-8E05-52EB9E4EC072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CF9BD-5EBB-4060-B110-ACF3440BABA7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D80D9-A2A0-41F0-B10E-0832434AED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17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F4E89-B5C9-4827-8DA8-344E4607ED7C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52A32-0A67-42B2-8208-155C0B5048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1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6938-2A4F-4BED-8FD6-A29D69F24C9D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9C8BF-1FB3-4006-ACB6-5C396AF2C2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1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D8168-4490-4647-9817-D7498059A608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5F7-04E0-4877-8C9C-5075D4C646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70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2417D6-C255-46E0-81AA-99C9582A8A29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475F11-E7BD-41FB-862C-15ACD9E694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054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E3C53C24-04CC-4AAD-B559-0E6E7FE3C766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D5990CB-18A8-4995-811F-8D46537848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75" r:id="rId2"/>
    <p:sldLayoutId id="2147483797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98" r:id="rId9"/>
    <p:sldLayoutId id="2147483781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078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66AFF97-3A76-43E1-97A0-39EA39FE9B03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2CE0891-172E-4406-BD31-53CFD5E4B8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82" r:id="rId2"/>
    <p:sldLayoutId id="2147483801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802" r:id="rId9"/>
    <p:sldLayoutId id="2147483788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102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0137FDA-0214-4D04-A013-982AD7E50F98}" type="datetimeFigureOut">
              <a:rPr lang="pl-PL"/>
              <a:pPr>
                <a:defRPr/>
              </a:pPr>
              <a:t>2015-07-21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C7C5213-380E-45F7-ABB4-2B237A2762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89" r:id="rId2"/>
    <p:sldLayoutId id="2147483805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806" r:id="rId9"/>
    <p:sldLayoutId id="2147483795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078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66AFF97-3A76-43E1-97A0-39EA39FE9B03}" type="datetimeFigureOut">
              <a:rPr lang="pl-PL">
                <a:solidFill>
                  <a:srgbClr val="B13F9A"/>
                </a:solidFill>
              </a:rPr>
              <a:pPr>
                <a:defRPr/>
              </a:pPr>
              <a:t>2015-07-21</a:t>
            </a:fld>
            <a:endParaRPr lang="pl-PL">
              <a:solidFill>
                <a:srgbClr val="B13F9A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>
              <a:solidFill>
                <a:srgbClr val="B13F9A"/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2CE0891-172E-4406-BD31-53CFD5E4B893}" type="slidenum">
              <a:rPr lang="pl-PL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6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eciaki.pl/" TargetMode="Externa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fesor.pl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PREZENTACJA DOROBKU ZAWODOWEGO</a:t>
            </a:r>
          </a:p>
        </p:txBody>
      </p:sp>
      <p:sp>
        <p:nvSpPr>
          <p:cNvPr id="17411" name="Podtytuł 2"/>
          <p:cNvSpPr>
            <a:spLocks noGrp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mtClean="0"/>
              <a:t>Małgorzata Bitowska</a:t>
            </a:r>
          </a:p>
          <a:p>
            <a:pPr eaLnBrk="1" hangingPunct="1">
              <a:buFont typeface="Arial" charset="0"/>
              <a:buNone/>
            </a:pPr>
            <a:r>
              <a:rPr lang="pl-PL" smtClean="0"/>
              <a:t>Szkoła Podstawowa w Galwieciach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800" dirty="0" smtClean="0">
                <a:latin typeface="Times New Roman" pitchFamily="18" charset="0"/>
                <a:cs typeface="Calibri" pitchFamily="34" charset="0"/>
              </a:rPr>
              <a:t>Badanie efektywności nauczania matematyki</a:t>
            </a:r>
            <a:endParaRPr lang="pl-PL" sz="2800" dirty="0" smtClean="0"/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pl-PL" i="1" dirty="0" smtClean="0">
              <a:latin typeface="Times New Roman" pitchFamily="18" charset="0"/>
              <a:cs typeface="Calibri" pitchFamily="34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pl-PL" i="1" dirty="0" smtClean="0">
              <a:latin typeface="Times New Roman" pitchFamily="18" charset="0"/>
              <a:cs typeface="Calibri" pitchFamily="34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pl-PL" i="1" dirty="0" smtClean="0">
                <a:latin typeface="Times New Roman" pitchFamily="18" charset="0"/>
                <a:cs typeface="Calibri" pitchFamily="34" charset="0"/>
              </a:rPr>
              <a:t>„Nowy model sprawdzianu, a badanie efektywności kształcenia”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pl-PL" dirty="0" smtClean="0">
                <a:latin typeface="Times New Roman" pitchFamily="18" charset="0"/>
                <a:cs typeface="Calibri" pitchFamily="34" charset="0"/>
              </a:rPr>
              <a:t>- konferencja i warsztaty </a:t>
            </a:r>
            <a:endParaRPr lang="pl-PL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49151"/>
            <a:ext cx="5516624" cy="69071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485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§ 7 ust. 2 pkt. 2</a:t>
            </a:r>
          </a:p>
        </p:txBody>
      </p:sp>
      <p:sp>
        <p:nvSpPr>
          <p:cNvPr id="2969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pl-PL" b="1" smtClean="0"/>
              <a:t/>
            </a:r>
            <a:br>
              <a:rPr lang="pl-PL" b="1" smtClean="0"/>
            </a:br>
            <a:endParaRPr lang="pl-PL" b="1" smtClean="0"/>
          </a:p>
          <a:p>
            <a:pPr marL="0" indent="0" algn="ctr" eaLnBrk="1" hangingPunct="1">
              <a:buFont typeface="Arial" charset="0"/>
              <a:buNone/>
            </a:pPr>
            <a:r>
              <a:rPr lang="pl-PL" b="1" i="1" smtClean="0">
                <a:latin typeface="Times New Roman" pitchFamily="18" charset="0"/>
                <a:cs typeface="Times New Roman" pitchFamily="18" charset="0"/>
              </a:rPr>
              <a:t>Umiejętność uwzględniania w pracy potrzeb rozwojowych uczniów, problematyki środowiska lokalnego oraz współczesnych problemów społecznych i cywilizacyjnych</a:t>
            </a:r>
            <a:r>
              <a:rPr lang="pl-PL" b="1" i="1" smtClean="0"/>
              <a:t>.</a:t>
            </a:r>
            <a:endParaRPr lang="pl-PL" smtClean="0"/>
          </a:p>
          <a:p>
            <a:pPr marL="0" indent="0" eaLnBrk="1" hangingPunct="1">
              <a:buFont typeface="Arial" charset="0"/>
              <a:buNone/>
            </a:pPr>
            <a:endParaRPr lang="pl-PL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b="1" dirty="0" smtClean="0">
                <a:latin typeface="Times New Roman" pitchFamily="18" charset="0"/>
                <a:cs typeface="Calibri" pitchFamily="34" charset="0"/>
              </a:rPr>
              <a:t>„Światowy Dzień Życzliwości         i Pozdrowień”</a:t>
            </a:r>
            <a:endParaRPr lang="pl-PL" b="1" dirty="0" smtClean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00808"/>
            <a:ext cx="5184576" cy="3888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Symbol zastępczy zawartości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988840"/>
            <a:ext cx="537659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Działania </a:t>
            </a:r>
            <a:r>
              <a:rPr lang="pl-PL" b="1" dirty="0" smtClean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  antynikotynowe</a:t>
            </a:r>
            <a:endParaRPr lang="pl-PL" sz="3600" b="1" i="1" dirty="0" smtClean="0"/>
          </a:p>
        </p:txBody>
      </p:sp>
      <p:sp>
        <p:nvSpPr>
          <p:cNvPr id="32771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>
                <a:latin typeface="Times New Roman" pitchFamily="18" charset="0"/>
                <a:cs typeface="Times New Roman" pitchFamily="18" charset="0"/>
              </a:rPr>
              <a:t>Współpraca ze Stacją Sanitarno </a:t>
            </a: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–Epidemiologiczną 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w Gołdapi, szkolną pielęgniarką</a:t>
            </a:r>
          </a:p>
          <a:p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Program profilaktyczny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„Znajdź właściwe rozwiązania”</a:t>
            </a:r>
          </a:p>
          <a:p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Konkursy wiedzy o szkodliwości palenia               „Bądź modny – NIE PAL !” </a:t>
            </a:r>
          </a:p>
          <a:p>
            <a:r>
              <a:rPr lang="pl-PL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Konkurs „” Rodzina drogowskazem życia w obliczu współczesnych zagrożeń” organizowany przez OPS w Gołdapi</a:t>
            </a:r>
            <a:endParaRPr lang="pl-PL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pl-PL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b="1" dirty="0">
                <a:solidFill>
                  <a:prstClr val="black"/>
                </a:solidFill>
                <a:latin typeface="Times New Roman" pitchFamily="18" charset="0"/>
                <a:cs typeface="Calibri" pitchFamily="34" charset="0"/>
              </a:rPr>
              <a:t>Działania antynikotynowe</a:t>
            </a:r>
            <a:endParaRPr lang="pl-PL" b="1" dirty="0" smtClean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110474" cy="233285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8" y="1600200"/>
            <a:ext cx="3665380" cy="2749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65139">
            <a:off x="651411" y="3781536"/>
            <a:ext cx="3278726" cy="2365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55413">
            <a:off x="5364088" y="4437112"/>
            <a:ext cx="2918453" cy="2188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i="1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pl-PL" sz="3100" i="1" dirty="0">
                <a:latin typeface="Times New Roman" pitchFamily="18" charset="0"/>
                <a:cs typeface="Times New Roman" pitchFamily="18" charset="0"/>
              </a:rPr>
              <a:t>ŚWIATOWY DZIEŃ BEZ PAPIEROSA”</a:t>
            </a:r>
            <a:br>
              <a:rPr lang="pl-PL" sz="3100" i="1" dirty="0">
                <a:latin typeface="Times New Roman" pitchFamily="18" charset="0"/>
                <a:cs typeface="Times New Roman" pitchFamily="18" charset="0"/>
              </a:rPr>
            </a:br>
            <a:endParaRPr lang="pl-PL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8" y="1609725"/>
            <a:ext cx="6462696" cy="4847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7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pl-PL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„BEZPIECZEŃSTWO W </a:t>
            </a:r>
            <a:r>
              <a:rPr lang="pl-PL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SIECI”</a:t>
            </a:r>
            <a:br>
              <a:rPr lang="pl-PL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3200" dirty="0" smtClean="0"/>
          </a:p>
        </p:txBody>
      </p:sp>
      <p:sp>
        <p:nvSpPr>
          <p:cNvPr id="3379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nkiety                         pogadanki         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pedagogizacja rodziców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eaLnBrk="1" hangingPunct="1">
              <a:buFont typeface="Arial" charset="0"/>
              <a:buNone/>
            </a:pPr>
            <a:endParaRPr lang="pl-PL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zajęcia </a:t>
            </a:r>
            <a:r>
              <a:rPr lang="pl-PL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funkcjonariuszami</a:t>
            </a:r>
          </a:p>
          <a:p>
            <a:pPr marL="0" indent="0" eaLnBrk="1" hangingPunct="1">
              <a:buNone/>
            </a:pP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Powiatowej Komendy Policji </a:t>
            </a:r>
            <a:endParaRPr lang="pl-PL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portale internetowe</a:t>
            </a:r>
          </a:p>
          <a:p>
            <a:pPr marL="0" indent="0" eaLnBrk="1" hangingPunct="1">
              <a:buNone/>
            </a:pP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 www.sieciaki.pl</a:t>
            </a:r>
            <a:endParaRPr lang="pl-PL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pl-PL" sz="20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www.dzieckowsieci.pl  </a:t>
            </a: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pl-PL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pl-PL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projekcje filmu o </a:t>
            </a:r>
            <a:r>
              <a:rPr lang="pl-PL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cyberprzemocy</a:t>
            </a:r>
            <a:endParaRPr lang="pl-PL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pl-PL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„3…2…1…Internet”</a:t>
            </a:r>
            <a:endParaRPr lang="pl-PL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pl-PL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pl-PL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pl-PL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pl-PL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Łącznik prosty ze strzałką 2"/>
          <p:cNvCxnSpPr/>
          <p:nvPr/>
        </p:nvCxnSpPr>
        <p:spPr>
          <a:xfrm flipH="1">
            <a:off x="755576" y="908720"/>
            <a:ext cx="86409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ze strzałką 4"/>
          <p:cNvCxnSpPr/>
          <p:nvPr/>
        </p:nvCxnSpPr>
        <p:spPr>
          <a:xfrm>
            <a:off x="4642919" y="1052736"/>
            <a:ext cx="0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6660232" y="1052736"/>
            <a:ext cx="0" cy="828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3491880" y="1030651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H="1">
            <a:off x="1187624" y="1052736"/>
            <a:ext cx="1080120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2627784" y="1052736"/>
            <a:ext cx="576064" cy="43924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2962275" y="2133600"/>
            <a:ext cx="3240088" cy="1800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34819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  <a:solidFill>
            <a:srgbClr val="FFFF00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2800" smtClean="0">
                <a:latin typeface="Times New Roman" pitchFamily="18" charset="0"/>
                <a:cs typeface="Calibri" pitchFamily="34" charset="0"/>
              </a:rPr>
              <a:t/>
            </a:r>
            <a:br>
              <a:rPr lang="pl-PL" sz="2800" smtClean="0">
                <a:latin typeface="Times New Roman" pitchFamily="18" charset="0"/>
                <a:cs typeface="Calibri" pitchFamily="34" charset="0"/>
              </a:rPr>
            </a:br>
            <a:r>
              <a:rPr lang="pl-PL" sz="2800" smtClean="0">
                <a:latin typeface="Times New Roman" pitchFamily="18" charset="0"/>
                <a:cs typeface="Calibri" pitchFamily="34" charset="0"/>
              </a:rPr>
              <a:t/>
            </a:r>
            <a:br>
              <a:rPr lang="pl-PL" sz="2800" smtClean="0">
                <a:latin typeface="Times New Roman" pitchFamily="18" charset="0"/>
                <a:cs typeface="Calibri" pitchFamily="34" charset="0"/>
              </a:rPr>
            </a:br>
            <a:r>
              <a:rPr lang="pl-PL" sz="2800" smtClean="0">
                <a:latin typeface="Times New Roman" pitchFamily="18" charset="0"/>
                <a:cs typeface="Calibri" pitchFamily="34" charset="0"/>
              </a:rPr>
              <a:t/>
            </a:r>
            <a:br>
              <a:rPr lang="pl-PL" sz="2800" smtClean="0">
                <a:latin typeface="Times New Roman" pitchFamily="18" charset="0"/>
                <a:cs typeface="Calibri" pitchFamily="34" charset="0"/>
              </a:rPr>
            </a:br>
            <a:r>
              <a:rPr lang="pl-PL" sz="2800" smtClean="0">
                <a:latin typeface="Times New Roman" pitchFamily="18" charset="0"/>
                <a:cs typeface="Calibri" pitchFamily="34" charset="0"/>
              </a:rPr>
              <a:t/>
            </a:r>
            <a:br>
              <a:rPr lang="pl-PL" sz="2800" smtClean="0">
                <a:latin typeface="Times New Roman" pitchFamily="18" charset="0"/>
                <a:cs typeface="Calibri" pitchFamily="34" charset="0"/>
              </a:rPr>
            </a:br>
            <a:r>
              <a:rPr lang="pl-PL" sz="2800" smtClean="0">
                <a:latin typeface="Times New Roman" pitchFamily="18" charset="0"/>
                <a:cs typeface="Calibri" pitchFamily="34" charset="0"/>
              </a:rPr>
              <a:t/>
            </a:r>
            <a:br>
              <a:rPr lang="pl-PL" sz="2800" smtClean="0">
                <a:latin typeface="Times New Roman" pitchFamily="18" charset="0"/>
                <a:cs typeface="Calibri" pitchFamily="34" charset="0"/>
              </a:rPr>
            </a:br>
            <a:r>
              <a:rPr lang="pl-PL" sz="2800" smtClean="0">
                <a:latin typeface="Times New Roman" pitchFamily="18" charset="0"/>
                <a:cs typeface="Calibri" pitchFamily="34" charset="0"/>
              </a:rPr>
              <a:t/>
            </a:r>
            <a:br>
              <a:rPr lang="pl-PL" sz="2800" smtClean="0">
                <a:latin typeface="Times New Roman" pitchFamily="18" charset="0"/>
                <a:cs typeface="Calibri" pitchFamily="34" charset="0"/>
              </a:rPr>
            </a:br>
            <a:r>
              <a:rPr lang="pl-PL" sz="2800" smtClean="0">
                <a:latin typeface="Times New Roman" pitchFamily="18" charset="0"/>
                <a:cs typeface="Calibri" pitchFamily="34" charset="0"/>
              </a:rPr>
              <a:t/>
            </a:r>
            <a:br>
              <a:rPr lang="pl-PL" sz="2800" smtClean="0">
                <a:latin typeface="Times New Roman" pitchFamily="18" charset="0"/>
                <a:cs typeface="Calibri" pitchFamily="34" charset="0"/>
              </a:rPr>
            </a:br>
            <a:r>
              <a:rPr lang="pl-PL" sz="2800" smtClean="0">
                <a:latin typeface="Times New Roman" pitchFamily="18" charset="0"/>
                <a:cs typeface="Calibri" pitchFamily="34" charset="0"/>
              </a:rPr>
              <a:t/>
            </a:r>
            <a:br>
              <a:rPr lang="pl-PL" sz="2800" smtClean="0">
                <a:latin typeface="Times New Roman" pitchFamily="18" charset="0"/>
                <a:cs typeface="Calibri" pitchFamily="34" charset="0"/>
              </a:rPr>
            </a:br>
            <a:r>
              <a:rPr lang="pl-PL" sz="2800" smtClean="0">
                <a:ea typeface="Calibri" pitchFamily="34" charset="0"/>
                <a:cs typeface="Times New Roman" pitchFamily="18" charset="0"/>
              </a:rPr>
              <a:t/>
            </a:r>
            <a:br>
              <a:rPr lang="pl-PL" sz="2800" smtClean="0">
                <a:ea typeface="Calibri" pitchFamily="34" charset="0"/>
                <a:cs typeface="Times New Roman" pitchFamily="18" charset="0"/>
              </a:rPr>
            </a:br>
            <a:r>
              <a:rPr lang="pl-PL" sz="1600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Poszerzenie oferty szkoły </a:t>
            </a:r>
            <a:br>
              <a:rPr lang="pl-PL" sz="1600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600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 zakresie zajęć pozalekcyjnych </a:t>
            </a:r>
            <a:br>
              <a:rPr lang="pl-PL" sz="1600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600" b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 uwzględnieniem potrzeb uczniów</a:t>
            </a:r>
            <a:r>
              <a:rPr lang="pl-PL" sz="3200" smtClean="0">
                <a:latin typeface="Times New Roman" pitchFamily="18" charset="0"/>
                <a:cs typeface="Calibri" pitchFamily="34" charset="0"/>
              </a:rPr>
              <a:t/>
            </a:r>
            <a:br>
              <a:rPr lang="pl-PL" sz="3200" smtClean="0">
                <a:latin typeface="Times New Roman" pitchFamily="18" charset="0"/>
                <a:cs typeface="Calibri" pitchFamily="34" charset="0"/>
              </a:rPr>
            </a:br>
            <a:endParaRPr lang="pl-PL" sz="3200" smtClean="0"/>
          </a:p>
        </p:txBody>
      </p:sp>
      <p:sp>
        <p:nvSpPr>
          <p:cNvPr id="34820" name="Symbol zastępczy zawartości 2"/>
          <p:cNvSpPr>
            <a:spLocks noGrp="1"/>
          </p:cNvSpPr>
          <p:nvPr>
            <p:ph idx="1"/>
          </p:nvPr>
        </p:nvSpPr>
        <p:spPr>
          <a:xfrm>
            <a:off x="250825" y="549275"/>
            <a:ext cx="8713788" cy="58324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pl-PL" dirty="0" smtClean="0"/>
          </a:p>
          <a:p>
            <a:pPr marL="0" indent="0">
              <a:buFont typeface="Arial" charset="0"/>
              <a:buNone/>
            </a:pPr>
            <a:r>
              <a:rPr lang="pl-PL" dirty="0" smtClean="0">
                <a:solidFill>
                  <a:srgbClr val="00B050"/>
                </a:solidFill>
                <a:latin typeface="Times New Roman" pitchFamily="18" charset="0"/>
                <a:cs typeface="Calibri" pitchFamily="34" charset="0"/>
              </a:rPr>
              <a:t>Wycieczki  </a:t>
            </a:r>
            <a:r>
              <a:rPr lang="pl-PL" dirty="0" smtClean="0">
                <a:latin typeface="Times New Roman" pitchFamily="18" charset="0"/>
                <a:cs typeface="Calibri" pitchFamily="34" charset="0"/>
              </a:rPr>
              <a:t>                          </a:t>
            </a:r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Uroczystości szkolne</a:t>
            </a:r>
          </a:p>
          <a:p>
            <a:pPr marL="0" indent="0">
              <a:buFont typeface="Arial" charset="0"/>
              <a:buNone/>
            </a:pPr>
            <a:endParaRPr lang="pl-PL" dirty="0" smtClean="0">
              <a:latin typeface="Times New Roman" pitchFamily="18" charset="0"/>
              <a:cs typeface="Calibri" pitchFamily="34" charset="0"/>
            </a:endParaRPr>
          </a:p>
          <a:p>
            <a:pPr marL="0" indent="0">
              <a:buFont typeface="Arial" charset="0"/>
              <a:buNone/>
            </a:pPr>
            <a:endParaRPr lang="pl-PL" dirty="0" smtClean="0">
              <a:latin typeface="Times New Roman" pitchFamily="18" charset="0"/>
              <a:cs typeface="Calibri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pl-PL" dirty="0" smtClean="0">
                <a:latin typeface="Times New Roman" pitchFamily="18" charset="0"/>
                <a:cs typeface="Calibri" pitchFamily="34" charset="0"/>
              </a:rPr>
              <a:t>                                                                 </a:t>
            </a:r>
            <a:r>
              <a:rPr lang="pl-PL" dirty="0" smtClean="0">
                <a:solidFill>
                  <a:srgbClr val="7030A0"/>
                </a:solidFill>
                <a:latin typeface="Times New Roman" pitchFamily="18" charset="0"/>
                <a:cs typeface="Calibri" pitchFamily="34" charset="0"/>
              </a:rPr>
              <a:t>Konkursy</a:t>
            </a:r>
            <a:r>
              <a:rPr lang="pl-PL" dirty="0" smtClean="0">
                <a:latin typeface="Times New Roman" pitchFamily="18" charset="0"/>
                <a:cs typeface="Calibri" pitchFamily="34" charset="0"/>
              </a:rPr>
              <a:t> </a:t>
            </a:r>
          </a:p>
          <a:p>
            <a:pPr marL="0" indent="0">
              <a:buFont typeface="Arial" charset="0"/>
              <a:buNone/>
            </a:pPr>
            <a:r>
              <a:rPr lang="pl-PL" dirty="0" smtClean="0">
                <a:solidFill>
                  <a:srgbClr val="FF0000"/>
                </a:solidFill>
              </a:rPr>
              <a:t>Zajęcia dodatkowe: </a:t>
            </a:r>
          </a:p>
          <a:p>
            <a:pPr marL="0" indent="0">
              <a:buFont typeface="Arial" charset="0"/>
              <a:buNone/>
            </a:pPr>
            <a:r>
              <a:rPr lang="pl-PL" sz="2000" dirty="0" smtClean="0">
                <a:solidFill>
                  <a:srgbClr val="FF0000"/>
                </a:solidFill>
              </a:rPr>
              <a:t>                                                                            Koło matematyczne</a:t>
            </a:r>
          </a:p>
          <a:p>
            <a:pPr marL="0" indent="0">
              <a:buFont typeface="Arial" charset="0"/>
              <a:buNone/>
            </a:pPr>
            <a:endParaRPr lang="pl-PL" sz="2000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pl-PL" sz="2000" dirty="0" smtClean="0">
                <a:solidFill>
                  <a:srgbClr val="FF0000"/>
                </a:solidFill>
              </a:rPr>
              <a:t>                                             Koło informatyczne</a:t>
            </a:r>
          </a:p>
          <a:p>
            <a:pPr marL="0" indent="0">
              <a:buFont typeface="Arial" charset="0"/>
              <a:buNone/>
            </a:pPr>
            <a:r>
              <a:rPr lang="pl-PL" sz="2000" dirty="0" smtClean="0">
                <a:solidFill>
                  <a:srgbClr val="FF0000"/>
                </a:solidFill>
              </a:rPr>
              <a:t>      </a:t>
            </a:r>
          </a:p>
          <a:p>
            <a:pPr marL="0" indent="0">
              <a:buFont typeface="Arial" charset="0"/>
              <a:buNone/>
            </a:pPr>
            <a:r>
              <a:rPr lang="pl-PL" sz="2000" dirty="0" smtClean="0">
                <a:solidFill>
                  <a:srgbClr val="FF0000"/>
                </a:solidFill>
              </a:rPr>
              <a:t>                                  zajęcia „W krainie matematyki”</a:t>
            </a:r>
          </a:p>
          <a:p>
            <a:pPr marL="0" indent="0">
              <a:buFont typeface="Arial" charset="0"/>
              <a:buNone/>
            </a:pPr>
            <a:r>
              <a:rPr lang="pl-PL" sz="2000" dirty="0" smtClean="0">
                <a:solidFill>
                  <a:srgbClr val="FF0000"/>
                </a:solidFill>
              </a:rPr>
              <a:t> „Matematyka dla szóstoklasisty”</a:t>
            </a:r>
          </a:p>
          <a:p>
            <a:pPr marL="0" indent="0">
              <a:buFont typeface="Arial" charset="0"/>
              <a:buNone/>
            </a:pPr>
            <a:endParaRPr lang="pl-PL" dirty="0" smtClean="0">
              <a:latin typeface="Times New Roman" pitchFamily="18" charset="0"/>
              <a:cs typeface="Calibri" pitchFamily="34" charset="0"/>
            </a:endParaRPr>
          </a:p>
          <a:p>
            <a:pPr marL="0" indent="0">
              <a:buFont typeface="Arial" charset="0"/>
              <a:buNone/>
            </a:pPr>
            <a:endParaRPr lang="pl-PL" dirty="0" smtClean="0">
              <a:latin typeface="Times New Roman" pitchFamily="18" charset="0"/>
              <a:cs typeface="Calibri" pitchFamily="34" charset="0"/>
            </a:endParaRPr>
          </a:p>
          <a:p>
            <a:pPr marL="0" indent="0">
              <a:buFont typeface="Arial" charset="0"/>
              <a:buNone/>
            </a:pPr>
            <a:endParaRPr lang="pl-PL" dirty="0" smtClean="0">
              <a:latin typeface="Times New Roman" pitchFamily="18" charset="0"/>
              <a:cs typeface="Calibri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pl-PL" dirty="0" smtClean="0">
                <a:latin typeface="Times New Roman" pitchFamily="18" charset="0"/>
                <a:cs typeface="Calibri" pitchFamily="34" charset="0"/>
              </a:rPr>
              <a:t>                                                           </a:t>
            </a:r>
            <a:endParaRPr lang="pl-PL" dirty="0" smtClean="0"/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1763713" y="3033713"/>
            <a:ext cx="1079500" cy="466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>
            <a:off x="1619250" y="4005263"/>
            <a:ext cx="792163" cy="1511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827088" y="4005263"/>
            <a:ext cx="0" cy="1800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2124075" y="4005263"/>
            <a:ext cx="719138" cy="86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2700338" y="4005263"/>
            <a:ext cx="1882775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6202363" y="2781300"/>
            <a:ext cx="746125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H="1" flipV="1">
            <a:off x="2016125" y="1628775"/>
            <a:ext cx="1187450" cy="720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V="1">
            <a:off x="4427538" y="1557338"/>
            <a:ext cx="43180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00" y="2871510"/>
            <a:ext cx="5360300" cy="4020226"/>
          </a:xfrm>
        </p:spPr>
      </p:pic>
      <p:sp>
        <p:nvSpPr>
          <p:cNvPr id="35842" name="Tytuł 1"/>
          <p:cNvSpPr>
            <a:spLocks noGrp="1"/>
          </p:cNvSpPr>
          <p:nvPr>
            <p:ph type="title"/>
          </p:nvPr>
        </p:nvSpPr>
        <p:spPr>
          <a:xfrm>
            <a:off x="611560" y="220662"/>
            <a:ext cx="8229600" cy="1143000"/>
          </a:xfrm>
        </p:spPr>
        <p:txBody>
          <a:bodyPr/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1800" dirty="0" smtClean="0">
                <a:solidFill>
                  <a:srgbClr val="7030A0"/>
                </a:solidFill>
              </a:rPr>
              <a:t/>
            </a:r>
            <a:br>
              <a:rPr lang="pl-PL" sz="1800" dirty="0" smtClean="0">
                <a:solidFill>
                  <a:srgbClr val="7030A0"/>
                </a:solidFill>
              </a:rPr>
            </a:br>
            <a:r>
              <a:rPr lang="pl-PL" sz="1800" dirty="0">
                <a:solidFill>
                  <a:srgbClr val="7030A0"/>
                </a:solidFill>
              </a:rPr>
              <a:t/>
            </a:r>
            <a:br>
              <a:rPr lang="pl-PL" sz="1800" dirty="0">
                <a:solidFill>
                  <a:srgbClr val="7030A0"/>
                </a:solidFill>
              </a:rPr>
            </a:br>
            <a:r>
              <a:rPr lang="pl-PL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pl-PL" sz="18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pl-PL" sz="1800" dirty="0" smtClean="0">
                <a:latin typeface="Times New Roman"/>
                <a:ea typeface="Times New Roman"/>
                <a:cs typeface="Times New Roman"/>
              </a:rPr>
            </a:br>
            <a:r>
              <a:rPr lang="pl-PL" sz="18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pl-PL" sz="1800" dirty="0">
                <a:latin typeface="Times New Roman"/>
                <a:ea typeface="Times New Roman"/>
                <a:cs typeface="Times New Roman"/>
              </a:rPr>
            </a:br>
            <a:r>
              <a:rPr lang="pl-PL" sz="18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pl-PL" sz="1800" dirty="0" smtClean="0">
                <a:latin typeface="Times New Roman"/>
                <a:ea typeface="Times New Roman"/>
                <a:cs typeface="Times New Roman"/>
              </a:rPr>
            </a:br>
            <a:r>
              <a:rPr lang="pl-PL" sz="18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pl-PL" sz="1800" dirty="0">
                <a:latin typeface="Times New Roman"/>
                <a:ea typeface="Times New Roman"/>
                <a:cs typeface="Times New Roman"/>
              </a:rPr>
            </a:br>
            <a:r>
              <a:rPr lang="pl-PL" sz="18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pl-PL" sz="1800" dirty="0" smtClean="0">
                <a:latin typeface="Times New Roman"/>
                <a:ea typeface="Times New Roman"/>
                <a:cs typeface="Times New Roman"/>
              </a:rPr>
            </a:br>
            <a:r>
              <a:rPr lang="pl-PL" sz="18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pl-PL" sz="1800" dirty="0">
                <a:latin typeface="Times New Roman"/>
                <a:ea typeface="Times New Roman"/>
                <a:cs typeface="Times New Roman"/>
              </a:rPr>
            </a:br>
            <a:r>
              <a:rPr lang="pl-PL" sz="18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pl-PL" sz="1800" dirty="0" smtClean="0">
                <a:latin typeface="Times New Roman"/>
                <a:ea typeface="Times New Roman"/>
                <a:cs typeface="Times New Roman"/>
              </a:rPr>
            </a:br>
            <a:r>
              <a:rPr lang="pl-PL" sz="18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Organizowane konkursy np..: </a:t>
            </a:r>
            <a:r>
              <a:rPr lang="pl-PL" sz="1800" b="1" dirty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pl-PL" sz="1800" b="1" dirty="0">
                <a:solidFill>
                  <a:srgbClr val="7030A0"/>
                </a:solidFill>
                <a:ea typeface="Calibri"/>
                <a:cs typeface="Times New Roman"/>
              </a:rPr>
            </a:br>
            <a:r>
              <a:rPr lang="pl-PL" sz="18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pl-PL" sz="1800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całoroczny konkurs </a:t>
            </a: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„Liga </a:t>
            </a:r>
            <a:r>
              <a:rPr lang="pl-PL" sz="1800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tabliczki </a:t>
            </a: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mnożenia”</a:t>
            </a:r>
            <a: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</a:br>
            <a:r>
              <a:rPr lang="pl-PL" sz="1800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„As </a:t>
            </a:r>
            <a:r>
              <a:rPr lang="pl-PL" sz="1800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wiedzy </a:t>
            </a: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matematycznej”                                                        </a:t>
            </a:r>
            <a: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</a:br>
            <a:r>
              <a:rPr lang="pl-PL" sz="1800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Turnieje matematyczne </a:t>
            </a:r>
            <a:r>
              <a:rPr lang="pl-PL" sz="1800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„1 z 10</a:t>
            </a: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”, „</a:t>
            </a:r>
            <a:r>
              <a:rPr lang="pl-PL" sz="1800" i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Alfiki</a:t>
            </a: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”</a:t>
            </a:r>
            <a: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</a:br>
            <a:r>
              <a:rPr lang="pl-PL" sz="1800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 „Mistrz rachunku pamięciowego” </a:t>
            </a:r>
            <a: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</a:br>
            <a:r>
              <a:rPr lang="pl-PL" sz="1800" i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 „Mistrz rachunku pisemnego</a:t>
            </a: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”</a:t>
            </a:r>
            <a:b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 „Historia mojej okolicy w tangramie”</a:t>
            </a:r>
            <a: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pl-PL" sz="1800" i="1" dirty="0">
                <a:solidFill>
                  <a:srgbClr val="7030A0"/>
                </a:solidFill>
                <a:ea typeface="Calibri"/>
                <a:cs typeface="Times New Roman"/>
              </a:rPr>
            </a:br>
            <a:r>
              <a:rPr lang="pl-PL" sz="1800" i="1" dirty="0">
                <a:solidFill>
                  <a:srgbClr val="7030A0"/>
                </a:solidFill>
                <a:latin typeface="Times New Roman"/>
                <a:ea typeface="Times New Roman"/>
              </a:rPr>
              <a:t>- Międzyszkolny konkurs </a:t>
            </a:r>
            <a: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/>
            </a:r>
            <a:br>
              <a:rPr lang="pl-PL" sz="1800" i="1" dirty="0" smtClean="0">
                <a:solidFill>
                  <a:srgbClr val="7030A0"/>
                </a:solidFill>
                <a:latin typeface="Times New Roman"/>
                <a:ea typeface="Times New Roman"/>
              </a:rPr>
            </a:br>
            <a:r>
              <a:rPr lang="pl-PL" sz="1800" b="1" i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„</a:t>
            </a:r>
            <a:r>
              <a:rPr lang="pl-PL" sz="1800" b="1" i="1" dirty="0">
                <a:solidFill>
                  <a:srgbClr val="7030A0"/>
                </a:solidFill>
                <a:latin typeface="Times New Roman"/>
                <a:ea typeface="Times New Roman"/>
              </a:rPr>
              <a:t>Fabryka gier matematycznych”</a:t>
            </a:r>
            <a:r>
              <a:rPr lang="pl-PL" sz="1800" b="1" i="1" dirty="0" smtClean="0">
                <a:solidFill>
                  <a:srgbClr val="7030A0"/>
                </a:solidFill>
              </a:rPr>
              <a:t/>
            </a:r>
            <a:br>
              <a:rPr lang="pl-PL" sz="1800" b="1" i="1" dirty="0" smtClean="0">
                <a:solidFill>
                  <a:srgbClr val="7030A0"/>
                </a:solidFill>
              </a:rPr>
            </a:br>
            <a:r>
              <a:rPr lang="pl-PL" sz="1800" i="1" dirty="0">
                <a:solidFill>
                  <a:srgbClr val="7030A0"/>
                </a:solidFill>
              </a:rPr>
              <a:t/>
            </a:r>
            <a:br>
              <a:rPr lang="pl-PL" sz="1800" i="1" dirty="0">
                <a:solidFill>
                  <a:srgbClr val="7030A0"/>
                </a:solidFill>
              </a:rPr>
            </a:br>
            <a:r>
              <a:rPr lang="pl-PL" sz="1800" dirty="0" smtClean="0">
                <a:solidFill>
                  <a:srgbClr val="7030A0"/>
                </a:solidFill>
              </a:rPr>
              <a:t/>
            </a:r>
            <a:br>
              <a:rPr lang="pl-PL" sz="1800" dirty="0" smtClean="0">
                <a:solidFill>
                  <a:srgbClr val="7030A0"/>
                </a:solidFill>
              </a:rPr>
            </a:br>
            <a:r>
              <a:rPr lang="pl-PL" sz="1800" dirty="0" smtClean="0">
                <a:solidFill>
                  <a:srgbClr val="7030A0"/>
                </a:solidFill>
              </a:rPr>
              <a:t/>
            </a:r>
            <a:br>
              <a:rPr lang="pl-PL" sz="1800" dirty="0" smtClean="0">
                <a:solidFill>
                  <a:srgbClr val="7030A0"/>
                </a:solidFill>
              </a:rPr>
            </a:br>
            <a:endParaRPr lang="pl-PL" sz="1800" dirty="0" smtClean="0">
              <a:solidFill>
                <a:srgbClr val="7030A0"/>
              </a:solidFill>
            </a:endParaRPr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1415480" y="3728338"/>
            <a:ext cx="2220416" cy="1284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H="1">
            <a:off x="4029109" y="0"/>
            <a:ext cx="1440160" cy="1886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 smtClean="0"/>
          </a:p>
        </p:txBody>
      </p:sp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pl-PL" i="1" dirty="0" smtClean="0"/>
          </a:p>
          <a:p>
            <a:pPr marL="0" indent="0" algn="ctr" eaLnBrk="1" hangingPunct="1">
              <a:buFont typeface="Arial" charset="0"/>
              <a:buNone/>
            </a:pP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Rozporządzenie Ministra Edukacji Narodowej           z dnia 1 marca 2013 r. w sprawie uzyskiwania stopni awansu zawodowego przez nauczycieli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Dzień Edukacji Narodowej zorganizowany przez Samorząd Uczniowski</a:t>
            </a:r>
            <a:endParaRPr lang="pl-PL" sz="32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sz="1800" dirty="0" smtClean="0">
                <a:solidFill>
                  <a:srgbClr val="00B0F0"/>
                </a:solidFill>
              </a:rPr>
              <a:t>I wiele innych np.:</a:t>
            </a:r>
            <a:endParaRPr lang="pl-PL" sz="1800" dirty="0">
              <a:solidFill>
                <a:srgbClr val="00B0F0"/>
              </a:solidFill>
            </a:endParaRPr>
          </a:p>
          <a:p>
            <a:r>
              <a:rPr lang="pl-PL" sz="1800" dirty="0" smtClean="0">
                <a:solidFill>
                  <a:srgbClr val="00B0F0"/>
                </a:solidFill>
              </a:rPr>
              <a:t>Dzień Chłopaka</a:t>
            </a:r>
          </a:p>
          <a:p>
            <a:r>
              <a:rPr lang="pl-PL" sz="1800" dirty="0" smtClean="0">
                <a:solidFill>
                  <a:srgbClr val="00B0F0"/>
                </a:solidFill>
              </a:rPr>
              <a:t>Dzień Kobiet</a:t>
            </a:r>
          </a:p>
          <a:p>
            <a:r>
              <a:rPr lang="pl-PL" sz="1800" dirty="0" smtClean="0">
                <a:solidFill>
                  <a:srgbClr val="00B0F0"/>
                </a:solidFill>
              </a:rPr>
              <a:t>Walentynki</a:t>
            </a:r>
          </a:p>
          <a:p>
            <a:r>
              <a:rPr lang="pl-PL" sz="1800" dirty="0" smtClean="0">
                <a:solidFill>
                  <a:srgbClr val="00B0F0"/>
                </a:solidFill>
              </a:rPr>
              <a:t>Dyskoteki</a:t>
            </a:r>
          </a:p>
          <a:p>
            <a:r>
              <a:rPr lang="pl-PL" sz="1800" dirty="0" smtClean="0">
                <a:solidFill>
                  <a:srgbClr val="00B0F0"/>
                </a:solidFill>
              </a:rPr>
              <a:t>Akcje charytatywne</a:t>
            </a:r>
          </a:p>
          <a:p>
            <a:r>
              <a:rPr lang="pl-PL" sz="1800" dirty="0" smtClean="0">
                <a:solidFill>
                  <a:srgbClr val="00B0F0"/>
                </a:solidFill>
              </a:rPr>
              <a:t>Konkursy:</a:t>
            </a:r>
          </a:p>
          <a:p>
            <a:pPr marL="0" indent="0">
              <a:buNone/>
            </a:pPr>
            <a:r>
              <a:rPr lang="pl-PL" sz="1800" i="1" dirty="0" smtClean="0">
                <a:solidFill>
                  <a:srgbClr val="00B0F0"/>
                </a:solidFill>
              </a:rPr>
              <a:t>„Wzorowy uczeń”</a:t>
            </a:r>
          </a:p>
          <a:p>
            <a:pPr marL="0" indent="0">
              <a:buNone/>
            </a:pPr>
            <a:r>
              <a:rPr lang="pl-PL" sz="1800" i="1" dirty="0" smtClean="0">
                <a:solidFill>
                  <a:srgbClr val="00B0F0"/>
                </a:solidFill>
              </a:rPr>
              <a:t>„Rok szkolny bez jedynki”</a:t>
            </a:r>
          </a:p>
          <a:p>
            <a:pPr marL="0" indent="0">
              <a:buNone/>
            </a:pPr>
            <a:r>
              <a:rPr lang="pl-PL" sz="1800" i="1" dirty="0" smtClean="0">
                <a:solidFill>
                  <a:srgbClr val="00B0F0"/>
                </a:solidFill>
              </a:rPr>
              <a:t>„Najmilsza(y) dziewczyna (chłopak) w szkole”   </a:t>
            </a:r>
            <a:r>
              <a:rPr lang="pl-PL" sz="1800" i="1" dirty="0">
                <a:solidFill>
                  <a:srgbClr val="00B0F0"/>
                </a:solidFill>
              </a:rPr>
              <a:t>(…)</a:t>
            </a:r>
            <a:endParaRPr lang="pl-PL" sz="1800" i="1" dirty="0" smtClean="0">
              <a:solidFill>
                <a:srgbClr val="00B0F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 flipH="1">
            <a:off x="4067944" y="116632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1619672" y="836712"/>
            <a:ext cx="122413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ymbol zastępczy zawartości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1452892"/>
            <a:ext cx="6048672" cy="4536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486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800" dirty="0" smtClean="0">
                <a:solidFill>
                  <a:srgbClr val="00B050"/>
                </a:solidFill>
                <a:latin typeface="Times New Roman" pitchFamily="18" charset="0"/>
                <a:cs typeface="Calibri" pitchFamily="34" charset="0"/>
              </a:rPr>
              <a:t>Wycieczka do „Wioski Świętego Mikołaja” koło Giżycka</a:t>
            </a:r>
            <a:endParaRPr lang="pl-PL" sz="1800" dirty="0" smtClean="0">
              <a:solidFill>
                <a:srgbClr val="00B05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 flipH="1">
            <a:off x="3492500" y="115888"/>
            <a:ext cx="1150938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2154828" y="1052736"/>
            <a:ext cx="864046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3442323" y="1125538"/>
            <a:ext cx="8636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" y="2340595"/>
            <a:ext cx="5529384" cy="4421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ymbol zastępczy zawartości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2069" y="1125538"/>
            <a:ext cx="5046949" cy="3785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734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6945" y="852468"/>
            <a:ext cx="6296574" cy="4913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20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/>
            </a:r>
            <a:br>
              <a:rPr lang="pl-PL" sz="20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</a:br>
            <a:r>
              <a:rPr lang="pl-PL" sz="2000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/>
            </a:r>
            <a:br>
              <a:rPr lang="pl-PL" sz="2000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</a:br>
            <a:r>
              <a:rPr lang="pl-PL" sz="20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                                                  </a:t>
            </a:r>
            <a:r>
              <a:rPr lang="pl-PL" sz="2000" b="1" dirty="0" smtClean="0">
                <a:solidFill>
                  <a:srgbClr val="00B0F0"/>
                </a:solidFill>
                <a:latin typeface="Times New Roman" pitchFamily="18" charset="0"/>
              </a:rPr>
              <a:t>T</a:t>
            </a:r>
            <a:r>
              <a:rPr lang="pl-PL" sz="2000" b="1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eatrzyki</a:t>
            </a:r>
            <a:r>
              <a:rPr lang="pl-PL" sz="20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w </a:t>
            </a:r>
            <a:r>
              <a:rPr lang="pl-PL" sz="1600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Przedszkolu Samorządowym Nr 1 </a:t>
            </a:r>
            <a: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/>
            </a:r>
            <a:b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</a:br>
            <a:r>
              <a:rPr lang="pl-PL" sz="1600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                                              oraz </a:t>
            </a:r>
            <a:r>
              <a:rPr lang="pl-PL" sz="1600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w Zespole Placówek </a:t>
            </a:r>
            <a: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Edukacyjno </a:t>
            </a:r>
            <a:r>
              <a:rPr lang="pl-PL" sz="1600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- Wychowawczych w Gołdapi</a:t>
            </a:r>
            <a:br>
              <a:rPr lang="pl-PL" sz="1600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</a:br>
            <a:r>
              <a:rPr lang="pl-PL" sz="2000" b="1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Koncerty charytatywne             </a:t>
            </a:r>
            <a:br>
              <a:rPr lang="pl-PL" sz="2000" b="1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</a:br>
            <a:r>
              <a:rPr lang="pl-PL" sz="2000" b="1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„Bądźmy razem</a:t>
            </a:r>
            <a:r>
              <a:rPr lang="pl-PL" sz="2000" b="1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”</a:t>
            </a:r>
            <a:br>
              <a:rPr lang="pl-PL" sz="2000" b="1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</a:br>
            <a:r>
              <a:rPr lang="pl-PL" sz="1600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na rzecz Zespołu Placówek </a:t>
            </a:r>
            <a: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/>
            </a:r>
            <a:b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</a:br>
            <a: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Edukacyjno – Wychowawczych</a:t>
            </a:r>
            <a:b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</a:br>
            <a:r>
              <a:rPr lang="pl-PL" sz="1600" dirty="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pl-PL" sz="1600" dirty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w Gołdapi</a:t>
            </a:r>
            <a:endParaRPr lang="pl-PL" sz="1600" dirty="0" smtClean="0">
              <a:solidFill>
                <a:srgbClr val="00B0F0"/>
              </a:solidFill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42" y="3481650"/>
            <a:ext cx="4471392" cy="3412232"/>
          </a:xfrm>
          <a:prstGeom prst="ellipse">
            <a:avLst/>
          </a:prstGeom>
          <a:effectLst>
            <a:softEdge rad="112500"/>
          </a:effectLst>
        </p:spPr>
      </p:pic>
      <p:cxnSp>
        <p:nvCxnSpPr>
          <p:cNvPr id="3" name="Łącznik prosty ze strzałką 2"/>
          <p:cNvCxnSpPr/>
          <p:nvPr/>
        </p:nvCxnSpPr>
        <p:spPr>
          <a:xfrm flipH="1">
            <a:off x="1258889" y="44624"/>
            <a:ext cx="936847" cy="792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/>
          <p:nvPr/>
        </p:nvCxnSpPr>
        <p:spPr>
          <a:xfrm>
            <a:off x="5292080" y="0"/>
            <a:ext cx="0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>
            <a:off x="827584" y="2204864"/>
            <a:ext cx="64807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800" smtClean="0">
                <a:solidFill>
                  <a:srgbClr val="00B0F0"/>
                </a:solidFill>
                <a:latin typeface="Times New Roman" pitchFamily="18" charset="0"/>
                <a:cs typeface="Calibri" pitchFamily="34" charset="0"/>
              </a:rPr>
              <a:t>I Młodzieżowa Sesja Rady Miejskiej w Gołdapi</a:t>
            </a:r>
            <a:endParaRPr lang="pl-PL" sz="1800" smtClean="0">
              <a:solidFill>
                <a:srgbClr val="00B0F0"/>
              </a:solidFill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8136904" cy="5582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Łącznik prosty ze strzałką 4"/>
          <p:cNvCxnSpPr/>
          <p:nvPr/>
        </p:nvCxnSpPr>
        <p:spPr>
          <a:xfrm flipH="1">
            <a:off x="3635375" y="260350"/>
            <a:ext cx="3603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 flipH="1">
            <a:off x="3059113" y="1052513"/>
            <a:ext cx="288925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§ 7 ust. 2 pkt. 3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</p:txBody>
      </p:sp>
      <p:sp>
        <p:nvSpPr>
          <p:cNvPr id="3993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pl-PL" b="1" i="1" smtClean="0"/>
          </a:p>
          <a:p>
            <a:pPr marL="0" indent="0" algn="ctr" eaLnBrk="1" hangingPunct="1">
              <a:buFont typeface="Arial" charset="0"/>
              <a:buNone/>
            </a:pPr>
            <a:endParaRPr lang="pl-PL" b="1" i="1" smtClean="0"/>
          </a:p>
          <a:p>
            <a:pPr marL="0" indent="0" algn="ctr" eaLnBrk="1" hangingPunct="1">
              <a:buFont typeface="Arial" charset="0"/>
              <a:buNone/>
            </a:pPr>
            <a:r>
              <a:rPr lang="pl-PL" b="1" i="1" smtClean="0">
                <a:latin typeface="Times New Roman" pitchFamily="18" charset="0"/>
                <a:cs typeface="Times New Roman" pitchFamily="18" charset="0"/>
              </a:rPr>
              <a:t>Umiejętność wykorzystywania w pracy technologii informacyjnej i komunikacyjnej.</a:t>
            </a:r>
            <a:endParaRPr lang="pl-PL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pl-PL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aśnienie liniowe 3 (brak obramowania) 6"/>
          <p:cNvSpPr/>
          <p:nvPr/>
        </p:nvSpPr>
        <p:spPr>
          <a:xfrm>
            <a:off x="2555776" y="2132856"/>
            <a:ext cx="4392488" cy="1440160"/>
          </a:xfrm>
          <a:prstGeom prst="callout3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9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Administrowanie szkolnej strony internetowej</a:t>
            </a: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endParaRPr lang="pl-PL" sz="2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000298"/>
            <a:ext cx="8219256" cy="5145435"/>
          </a:xfrm>
          <a:noFill/>
          <a:effectLst/>
        </p:spPr>
        <p:txBody>
          <a:bodyPr/>
          <a:lstStyle/>
          <a:p>
            <a:pPr marL="0" indent="0" algn="r">
              <a:buNone/>
            </a:pPr>
            <a:r>
              <a:rPr lang="pl-PL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Korzystanie na zajęciach </a:t>
            </a:r>
            <a:r>
              <a:rPr lang="pl-PL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pl-PL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Przesyłanie zdjęć, artykułów                   </a:t>
            </a:r>
            <a:r>
              <a:rPr lang="pl-PL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www.goldap.org</a:t>
            </a:r>
            <a:r>
              <a:rPr lang="pl-PL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l-PL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marL="0" indent="0" algn="ctr">
              <a:buNone/>
            </a:pPr>
            <a:r>
              <a:rPr lang="pl-PL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</a:t>
            </a:r>
            <a:r>
              <a:rPr lang="pl-PL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www.goldap.info</a:t>
            </a:r>
            <a:r>
              <a:rPr lang="pl-PL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Technologia informacyjna </a:t>
            </a:r>
          </a:p>
          <a:p>
            <a:pPr marL="0" indent="0" algn="ctr">
              <a:buNone/>
            </a:pP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 komunikacyjna</a:t>
            </a:r>
            <a:endParaRPr lang="pl-PL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Fora dyskusyjne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pl-PL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Poczta elektroniczna</a:t>
            </a:r>
          </a:p>
          <a:p>
            <a:pPr marL="0" indent="0" algn="ctr">
              <a:buNone/>
            </a:pPr>
            <a:endParaRPr lang="pl-PL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pl-PL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pl-PL" sz="2400" dirty="0" smtClean="0">
                <a:solidFill>
                  <a:srgbClr val="0C0C78"/>
                </a:solidFill>
                <a:latin typeface="Times New Roman" pitchFamily="18" charset="0"/>
                <a:cs typeface="Times New Roman" pitchFamily="18" charset="0"/>
              </a:rPr>
              <a:t>Opublikowanie planu rozwoju zawodowego</a:t>
            </a:r>
          </a:p>
          <a:p>
            <a:pPr marL="0" indent="0">
              <a:buNone/>
            </a:pP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Poszukiwanie informacji                                    </a:t>
            </a:r>
            <a:r>
              <a:rPr lang="pl-PL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www.profesor.pl</a:t>
            </a:r>
            <a:endParaRPr lang="pl-PL" sz="2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pl-PL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pl-PL" sz="24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pl-PL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 flipV="1">
            <a:off x="4486688" y="3645024"/>
            <a:ext cx="1330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V="1">
            <a:off x="1853698" y="3717032"/>
            <a:ext cx="918102" cy="18362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H="1" flipV="1">
            <a:off x="5688391" y="3573016"/>
            <a:ext cx="54006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1835696" y="1412776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4499992" y="994718"/>
            <a:ext cx="0" cy="1138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H="1">
            <a:off x="6444208" y="1412776"/>
            <a:ext cx="9361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flipV="1">
            <a:off x="2195736" y="3573016"/>
            <a:ext cx="32403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C:\Users\Gosia\Desktop\awans zdjęcia\IMG_0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1218" y="-180222"/>
            <a:ext cx="9383738" cy="7038222"/>
          </a:xfrm>
          <a:noFill/>
        </p:spPr>
      </p:pic>
      <p:sp>
        <p:nvSpPr>
          <p:cNvPr id="41987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67328" cy="1786210"/>
          </a:xfrm>
        </p:spPr>
        <p:txBody>
          <a:bodyPr/>
          <a:lstStyle/>
          <a:p>
            <a:pPr eaLnBrk="1" hangingPunct="1"/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Tworzenie prezentacji multimedialnych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i wykorzystywanie na zajęciach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§ 7 ust. 2 pkt. 4</a:t>
            </a:r>
          </a:p>
        </p:txBody>
      </p:sp>
      <p:sp>
        <p:nvSpPr>
          <p:cNvPr id="4301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pl-PL" b="1" i="1" smtClean="0"/>
              <a:t>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pl-PL" b="1" i="1" smtClean="0">
                <a:latin typeface="Times New Roman" pitchFamily="18" charset="0"/>
                <a:cs typeface="Times New Roman" pitchFamily="18" charset="0"/>
              </a:rPr>
              <a:t>Umiejętność zastosowania wiedzy z zakresu psychologii, pedagogiki i dydaktyki oraz ogólnych zagadnień z zakresu oświaty, pomocy społecznej lub postępowania  w sprawach nieletnich,                     w rozwiązywaniu problemów związanych                        z zakresem realizowanych przez nauczyciela zadań.</a:t>
            </a:r>
            <a:endParaRPr lang="pl-PL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pl-PL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Symbol zastępczy zawartości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2"/>
            <a:ext cx="7163056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b="1" smtClean="0">
                <a:latin typeface="Times New Roman" pitchFamily="18" charset="0"/>
                <a:cs typeface="Calibri" pitchFamily="34" charset="0"/>
              </a:rPr>
              <a:t>Akcje propagujące czytelnictwo</a:t>
            </a:r>
            <a:endParaRPr lang="pl-PL" b="1" smtClean="0"/>
          </a:p>
        </p:txBody>
      </p:sp>
      <p:sp>
        <p:nvSpPr>
          <p:cNvPr id="44036" name="Symbol zastępczy zawartości 2"/>
          <p:cNvSpPr>
            <a:spLocks noGrp="1"/>
          </p:cNvSpPr>
          <p:nvPr>
            <p:ph idx="1"/>
          </p:nvPr>
        </p:nvSpPr>
        <p:spPr>
          <a:xfrm>
            <a:off x="481013" y="1268413"/>
            <a:ext cx="8229600" cy="4857750"/>
          </a:xfrm>
        </p:spPr>
        <p:txBody>
          <a:bodyPr vert="eaVert"/>
          <a:lstStyle/>
          <a:p>
            <a:pPr marL="0" indent="0" algn="ctr" eaLnBrk="1" hangingPunct="1">
              <a:buFont typeface="Arial" charset="0"/>
              <a:buNone/>
            </a:pPr>
            <a:r>
              <a:rPr lang="pl-PL" sz="2800" b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Tydzień Głośnego Czytania pod hasłem :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pl-PL" sz="2800" b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„Galwiecie czytają dzieciom”</a:t>
            </a:r>
          </a:p>
          <a:p>
            <a:pPr marL="0" indent="0" algn="ctr" eaLnBrk="1" hangingPunct="1">
              <a:buFont typeface="Arial" charset="0"/>
              <a:buNone/>
            </a:pPr>
            <a:endParaRPr lang="pl-PL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200" i="1" dirty="0" smtClean="0">
                <a:latin typeface="Times New Roman" pitchFamily="18" charset="0"/>
                <a:cs typeface="Times New Roman" pitchFamily="18" charset="0"/>
              </a:rPr>
              <a:t>Głośne czytanie dzieciom </a:t>
            </a:r>
            <a:br>
              <a:rPr lang="pl-PL" sz="3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i="1" dirty="0" smtClean="0">
                <a:latin typeface="Times New Roman" pitchFamily="18" charset="0"/>
                <a:cs typeface="Times New Roman" pitchFamily="18" charset="0"/>
              </a:rPr>
              <a:t>przez zaproszonych gości </a:t>
            </a:r>
          </a:p>
        </p:txBody>
      </p:sp>
      <p:pic>
        <p:nvPicPr>
          <p:cNvPr id="10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412777"/>
            <a:ext cx="4382365" cy="34542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412776"/>
            <a:ext cx="4392488" cy="34542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§ 7 ust.2 pkt.1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</p:txBody>
      </p:sp>
      <p:sp>
        <p:nvSpPr>
          <p:cNvPr id="1945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pl-PL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pl-PL" b="1" smtClean="0">
                <a:latin typeface="Times New Roman" pitchFamily="18" charset="0"/>
                <a:cs typeface="Times New Roman" pitchFamily="18" charset="0"/>
              </a:rPr>
              <a:t>Umiejętność organizacji i doskonalenia warsztatu pracy, dokonywania ewaluacji własnych działań, a także oceniania ich skuteczności i dokonywania zmian</a:t>
            </a:r>
            <a:r>
              <a:rPr lang="pl-PL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smtClean="0">
                <a:latin typeface="Times New Roman" pitchFamily="18" charset="0"/>
                <a:cs typeface="Times New Roman" pitchFamily="18" charset="0"/>
              </a:rPr>
              <a:t>w tych działaniach.</a:t>
            </a:r>
            <a:endParaRPr lang="pl-PL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konkursy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czytelnicze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0" algn="ctr" eaLnBrk="1" fontAlgn="auto" hangingPunct="1">
              <a:lnSpc>
                <a:spcPct val="115000"/>
              </a:lnSpc>
              <a:spcAft>
                <a:spcPts val="1000"/>
              </a:spcAft>
              <a:buFont typeface="Arial" charset="0"/>
              <a:buNone/>
              <a:defRPr/>
            </a:pPr>
            <a:endParaRPr lang="pl-PL" i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„Konkurs wiedzy o życiu i twórczości Juliana Tuwima”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 „Konkurs głośnego czytania”</a:t>
            </a:r>
            <a:endParaRPr lang="pl-PL" sz="2800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Konkursy plastyczne: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l-PL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- „Okładka ulubionej książki”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l-PL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- plakat okolicznościowy „23 kwietnia Światowy Dzień Książki”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l-PL" sz="28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konkurs </a:t>
            </a:r>
            <a:r>
              <a:rPr lang="pl-PL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na plakat promujący </a:t>
            </a:r>
            <a:r>
              <a:rPr lang="pl-PL" sz="28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czytelnictwo, 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l-PL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pl-PL" sz="28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                       i inne</a:t>
            </a:r>
            <a:endParaRPr lang="pl-PL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032448" cy="302433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Pasowanie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uczniów klasy I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na czytelników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biblioteki szkolnej</a:t>
            </a:r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2708920"/>
            <a:ext cx="5393572" cy="4045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zdjęcia szkole 20142015\DCIM\P4232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544616" cy="246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</a:t>
            </a:r>
            <a:r>
              <a:rPr lang="pl-PL" b="1" dirty="0" smtClean="0"/>
              <a:t>Światowy Dzień Książki </a:t>
            </a:r>
            <a:br>
              <a:rPr lang="pl-PL" b="1" dirty="0" smtClean="0"/>
            </a:br>
            <a:r>
              <a:rPr lang="pl-PL" b="1" dirty="0" smtClean="0"/>
              <a:t>i Praw Autorskich”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17032"/>
            <a:ext cx="3708412" cy="2781309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766737" cy="28255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4"/>
            <a:ext cx="7239000" cy="159615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Warsztaty dla rodziców</a:t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„Czy moje dziecko potrafi się uczyć ?”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3200" i="1" dirty="0" smtClean="0">
              <a:latin typeface="Times New Roman"/>
              <a:ea typeface="Calibri"/>
            </a:endParaRPr>
          </a:p>
          <a:p>
            <a:pPr marL="0" indent="0">
              <a:buNone/>
            </a:pPr>
            <a:endParaRPr lang="pl-PL" sz="3200" i="1" dirty="0">
              <a:latin typeface="Times New Roman"/>
              <a:ea typeface="Calibri"/>
            </a:endParaRPr>
          </a:p>
          <a:p>
            <a:r>
              <a:rPr lang="pl-PL" sz="3200" i="1" dirty="0" smtClean="0">
                <a:latin typeface="Times New Roman"/>
                <a:ea typeface="Calibri"/>
              </a:rPr>
              <a:t>„</a:t>
            </a:r>
            <a:r>
              <a:rPr lang="pl-PL" sz="3200" i="1" dirty="0">
                <a:latin typeface="Times New Roman"/>
                <a:ea typeface="Calibri"/>
              </a:rPr>
              <a:t>Jak wspierać dziecko w efektywnym uczeniu się</a:t>
            </a:r>
            <a:r>
              <a:rPr lang="pl-PL" sz="3200" i="1" dirty="0" smtClean="0">
                <a:latin typeface="Times New Roman"/>
                <a:ea typeface="Calibri"/>
              </a:rPr>
              <a:t>?”</a:t>
            </a:r>
          </a:p>
          <a:p>
            <a:r>
              <a:rPr lang="pl-PL" sz="3200" i="1" dirty="0" smtClean="0">
                <a:latin typeface="Times New Roman"/>
                <a:ea typeface="Calibri"/>
              </a:rPr>
              <a:t> </a:t>
            </a:r>
            <a:r>
              <a:rPr lang="pl-PL" sz="3200" i="1" dirty="0">
                <a:latin typeface="Times New Roman"/>
                <a:ea typeface="Calibri"/>
              </a:rPr>
              <a:t>„Jak zorganizować naukę dziecka w domu</a:t>
            </a:r>
            <a:r>
              <a:rPr lang="pl-PL" sz="3200" i="1" dirty="0" smtClean="0">
                <a:latin typeface="Times New Roman"/>
                <a:ea typeface="Calibri"/>
              </a:rPr>
              <a:t>?”</a:t>
            </a:r>
          </a:p>
          <a:p>
            <a:r>
              <a:rPr lang="pl-PL" sz="3200" i="1" dirty="0" smtClean="0">
                <a:latin typeface="Times New Roman"/>
                <a:ea typeface="Calibri"/>
              </a:rPr>
              <a:t> </a:t>
            </a:r>
            <a:r>
              <a:rPr lang="pl-PL" sz="3200" i="1" dirty="0">
                <a:latin typeface="Times New Roman"/>
                <a:ea typeface="Calibri"/>
              </a:rPr>
              <a:t>„Techniki uczenia się ze względu na typy sensoryczne </a:t>
            </a:r>
            <a:r>
              <a:rPr lang="pl-PL" sz="3200" i="1" dirty="0" smtClean="0">
                <a:latin typeface="Times New Roman"/>
                <a:ea typeface="Calibri"/>
              </a:rPr>
              <a:t>”</a:t>
            </a:r>
            <a:endParaRPr lang="pl-PL" sz="3200" i="1" dirty="0"/>
          </a:p>
        </p:txBody>
      </p:sp>
    </p:spTree>
    <p:extLst>
      <p:ext uri="{BB962C8B-B14F-4D97-AF65-F5344CB8AC3E}">
        <p14:creationId xmlns:p14="http://schemas.microsoft.com/office/powerpoint/2010/main" val="30042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48131" name="Picture 2" descr="C:\Users\Gosia\Desktop\awans zdjęcia\IMG_08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9465" y="-93679"/>
            <a:ext cx="9401985" cy="7051071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dirty="0">
                <a:latin typeface="Times New Roman"/>
                <a:ea typeface="Calibri"/>
              </a:rPr>
              <a:t>szkolenia</a:t>
            </a:r>
            <a:endParaRPr lang="pl-PL" dirty="0"/>
          </a:p>
        </p:txBody>
      </p:sp>
      <p:sp>
        <p:nvSpPr>
          <p:cNvPr id="4915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sz="2800" dirty="0" smtClean="0">
                <a:latin typeface="Times New Roman" pitchFamily="18" charset="0"/>
                <a:cs typeface="Calibri" pitchFamily="34" charset="0"/>
              </a:rPr>
              <a:t>„Nowa podstawa programowa”</a:t>
            </a:r>
          </a:p>
          <a:p>
            <a:pPr eaLnBrk="1" hangingPunct="1"/>
            <a:r>
              <a:rPr lang="pl-PL" sz="2800" dirty="0" smtClean="0">
                <a:latin typeface="Times New Roman" pitchFamily="18" charset="0"/>
                <a:cs typeface="Calibri" pitchFamily="34" charset="0"/>
              </a:rPr>
              <a:t> „ Organizacja pomocy psychologiczno – pedagogicznej w świetle obowiązujących przepisów ” </a:t>
            </a:r>
          </a:p>
          <a:p>
            <a:pPr eaLnBrk="1" hangingPunct="1"/>
            <a:r>
              <a:rPr lang="pl-PL" sz="2800" dirty="0" smtClean="0">
                <a:latin typeface="Times New Roman" pitchFamily="18" charset="0"/>
                <a:cs typeface="Calibri" pitchFamily="34" charset="0"/>
              </a:rPr>
              <a:t>„Dostosowanie wymagań edukacyjnych oraz indywidualizacja pracy bieżącej z uczniem ze specyficznymi problemami edukacyjnymi”            - warsztaty </a:t>
            </a:r>
            <a:endParaRPr lang="pl-PL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§ 7 ust. 2 pkt.5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Umiejętność posługiwania się przepisami dotyczącymi systemu oświaty, pomocy społecznej lub postępowania w sprawach nieletnich,                      w zakresie funkcjonowania szkoły,  w której nauczyciel odbywał staż.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Akty prawne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sz="2000" i="1" dirty="0" smtClean="0">
                <a:latin typeface="Times New Roman" pitchFamily="18" charset="0"/>
                <a:cs typeface="Calibri" pitchFamily="34" charset="0"/>
              </a:rPr>
              <a:t>Ustawa Karta Nauczyciela</a:t>
            </a:r>
          </a:p>
          <a:p>
            <a:pPr eaLnBrk="1" hangingPunct="1"/>
            <a:r>
              <a:rPr lang="pl-PL" sz="2000" i="1" dirty="0" smtClean="0">
                <a:latin typeface="Times New Roman" pitchFamily="18" charset="0"/>
                <a:cs typeface="Calibri" pitchFamily="34" charset="0"/>
              </a:rPr>
              <a:t>Ustawa o Systemie Oświaty </a:t>
            </a:r>
            <a:endParaRPr lang="pl-PL" sz="2000" i="1" dirty="0" smtClean="0"/>
          </a:p>
          <a:p>
            <a:pPr eaLnBrk="1" hangingPunct="1"/>
            <a:r>
              <a:rPr lang="pl-PL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Rozporządzenie Ministra Edukacji Narodowej z dnia 1 marca 2013 r. w sprawie uzyskiwania stopni awansu zawodowego przez nauczycieli</a:t>
            </a:r>
          </a:p>
          <a:p>
            <a:pPr eaLnBrk="1" hangingPunct="1"/>
            <a:r>
              <a:rPr lang="pl-PL" sz="2000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Rozporządzenie Ministra Edukacji Narodowej z dnia 30 kwietnia 2007r. w sprawie warunków i sposobu oceniania, klasyfikowania i promowania uczniów i słuchaczy oraz przeprowadzania sprawdzianów i egzaminów w szkołach publicznych </a:t>
            </a:r>
          </a:p>
          <a:p>
            <a:pPr eaLnBrk="1" hangingPunct="1"/>
            <a:r>
              <a:rPr lang="pl-PL" sz="2000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Rozporządzenie Ministra Edukacji Narodowej z dnia 30 kwietnia 2013r. W sprawie zasad udzielania i organizacji pomocy psychologiczno – pedagogicznej w publicznych przedszkolach, szkołach i placówkach</a:t>
            </a:r>
            <a:endParaRPr lang="pl-PL" sz="2000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1" hangingPunct="1"/>
            <a:endParaRPr lang="pl-PL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Szkolenia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i="1" dirty="0" smtClean="0">
                <a:latin typeface="Times New Roman" pitchFamily="18" charset="0"/>
                <a:cs typeface="Calibri" pitchFamily="34" charset="0"/>
              </a:rPr>
              <a:t>„Awans zawodowy na stopień nauczyciela mianowanego w praktyce”</a:t>
            </a:r>
          </a:p>
          <a:p>
            <a:pPr eaLnBrk="1" hangingPunct="1">
              <a:lnSpc>
                <a:spcPct val="90000"/>
              </a:lnSpc>
            </a:pPr>
            <a:r>
              <a:rPr lang="pl-PL" i="1" dirty="0" smtClean="0">
                <a:latin typeface="Times New Roman" pitchFamily="18" charset="0"/>
                <a:cs typeface="Calibri" pitchFamily="34" charset="0"/>
              </a:rPr>
              <a:t> „Jak sporządzić sprawozdanie z realizacji planu rozwoju zawodowego nauczyciela kontraktowego” </a:t>
            </a:r>
          </a:p>
          <a:p>
            <a:pPr eaLnBrk="1" hangingPunct="1">
              <a:lnSpc>
                <a:spcPct val="90000"/>
              </a:lnSpc>
            </a:pPr>
            <a:r>
              <a:rPr lang="pl-PL" i="1" dirty="0" smtClean="0">
                <a:latin typeface="Times New Roman" pitchFamily="18" charset="0"/>
                <a:cs typeface="Calibri" pitchFamily="34" charset="0"/>
              </a:rPr>
              <a:t>„Jak prezentować dorobek  zawodowy                    w postępowaniu egzaminacyjnym na stopień nauczyciela mianowanego” </a:t>
            </a:r>
          </a:p>
          <a:p>
            <a:pPr eaLnBrk="1" hangingPunct="1">
              <a:lnSpc>
                <a:spcPct val="90000"/>
              </a:lnSpc>
            </a:pPr>
            <a:r>
              <a:rPr lang="pl-PL" i="1" dirty="0" smtClean="0">
                <a:latin typeface="Times New Roman" pitchFamily="18" charset="0"/>
                <a:cs typeface="Calibri" pitchFamily="34" charset="0"/>
              </a:rPr>
              <a:t>„Szkolenie z zakresu bezpieczeństwa i higieny pracy” </a:t>
            </a:r>
          </a:p>
          <a:p>
            <a:pPr eaLnBrk="1" hangingPunct="1">
              <a:lnSpc>
                <a:spcPct val="90000"/>
              </a:lnSpc>
            </a:pPr>
            <a:r>
              <a:rPr lang="pl-PL" i="1" dirty="0" smtClean="0">
                <a:latin typeface="Times New Roman" pitchFamily="18" charset="0"/>
                <a:cs typeface="Calibri" pitchFamily="34" charset="0"/>
              </a:rPr>
              <a:t>„Zasady udzielania pierwszej pomocy przedlekarskiej” Kurs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Podsumowanie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274320" indent="-274320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2"/>
              <a:buChar char=""/>
              <a:defRPr/>
            </a:pPr>
            <a:r>
              <a:rPr lang="pl-PL" sz="2800" dirty="0" smtClean="0">
                <a:latin typeface="Times New Roman"/>
                <a:ea typeface="Calibri"/>
                <a:cs typeface="Times New Roman"/>
              </a:rPr>
              <a:t>Potrafię </a:t>
            </a:r>
            <a:r>
              <a:rPr lang="pl-PL" sz="2800" dirty="0">
                <a:latin typeface="Times New Roman"/>
                <a:ea typeface="Calibri"/>
                <a:cs typeface="Times New Roman"/>
              </a:rPr>
              <a:t>planować i organizować własny </a:t>
            </a:r>
            <a:r>
              <a:rPr lang="pl-PL" sz="2800" dirty="0" smtClean="0">
                <a:latin typeface="Times New Roman"/>
                <a:ea typeface="Calibri"/>
                <a:cs typeface="Times New Roman"/>
              </a:rPr>
              <a:t>warsztat pracy, </a:t>
            </a:r>
            <a:r>
              <a:rPr lang="pl-PL" sz="2800" dirty="0">
                <a:latin typeface="Times New Roman"/>
                <a:ea typeface="Calibri"/>
                <a:cs typeface="Times New Roman"/>
              </a:rPr>
              <a:t>dokumentować prowadzone działania, analizować i oceniać ich skuteczność, ewentualnie je modyfikować. </a:t>
            </a:r>
            <a:endParaRPr lang="pl-PL" sz="2800" dirty="0" smtClean="0">
              <a:latin typeface="Times New Roman"/>
              <a:ea typeface="Calibri"/>
              <a:cs typeface="Times New Roman"/>
            </a:endParaRPr>
          </a:p>
          <a:p>
            <a:pPr marL="274320" indent="-274320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2"/>
              <a:buChar char=""/>
              <a:defRPr/>
            </a:pPr>
            <a:r>
              <a:rPr lang="pl-PL" sz="2800" dirty="0">
                <a:latin typeface="Times New Roman"/>
                <a:ea typeface="Calibri"/>
                <a:cs typeface="Times New Roman"/>
              </a:rPr>
              <a:t>Korzystam z różnych ofert doskonalenia zawodowego dzięki czemu podwyższam własne kompetencje zawodowe. </a:t>
            </a:r>
          </a:p>
          <a:p>
            <a:pPr marL="274320" indent="-274320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2"/>
              <a:buChar char=""/>
              <a:defRPr/>
            </a:pPr>
            <a:r>
              <a:rPr lang="pl-PL" sz="2800" dirty="0" smtClean="0">
                <a:latin typeface="Times New Roman"/>
                <a:ea typeface="Calibri"/>
                <a:cs typeface="Times New Roman"/>
              </a:rPr>
              <a:t>Na </a:t>
            </a:r>
            <a:r>
              <a:rPr lang="pl-PL" sz="2800" dirty="0">
                <a:latin typeface="Times New Roman"/>
                <a:ea typeface="Calibri"/>
                <a:cs typeface="Times New Roman"/>
              </a:rPr>
              <a:t>bieżąco wykorzystuję technologię informacyjną i komunikacyjną. </a:t>
            </a:r>
            <a:endParaRPr lang="pl-PL" sz="2800" dirty="0" smtClean="0">
              <a:latin typeface="Times New Roman"/>
              <a:ea typeface="Calibri"/>
              <a:cs typeface="Times New Roman"/>
            </a:endParaRPr>
          </a:p>
          <a:p>
            <a:pPr marL="274320" indent="-274320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2"/>
              <a:buChar char=""/>
              <a:defRPr/>
            </a:pPr>
            <a:r>
              <a:rPr lang="pl-PL" sz="2800" dirty="0" smtClean="0">
                <a:latin typeface="Times New Roman"/>
                <a:ea typeface="Calibri"/>
                <a:cs typeface="Times New Roman"/>
              </a:rPr>
              <a:t>W </a:t>
            </a:r>
            <a:r>
              <a:rPr lang="pl-PL" sz="2800" dirty="0">
                <a:latin typeface="Times New Roman"/>
                <a:ea typeface="Calibri"/>
                <a:cs typeface="Times New Roman"/>
              </a:rPr>
              <a:t>swojej pracy uwzględniam problematykę środowiska lokalnego oraz współczesne problemy społeczne i cywilizacyjne. </a:t>
            </a:r>
            <a:endParaRPr lang="pl-PL" sz="2800" dirty="0" smtClean="0">
              <a:latin typeface="Times New Roman"/>
              <a:ea typeface="Calibri"/>
              <a:cs typeface="Times New Roman"/>
            </a:endParaRPr>
          </a:p>
          <a:p>
            <a:pPr marL="274320" indent="-274320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2"/>
              <a:buChar char=""/>
              <a:defRPr/>
            </a:pPr>
            <a:r>
              <a:rPr lang="pl-PL" sz="2800" dirty="0" smtClean="0">
                <a:latin typeface="Times New Roman"/>
                <a:ea typeface="Calibri"/>
                <a:cs typeface="Times New Roman"/>
              </a:rPr>
              <a:t>Aktywnie </a:t>
            </a:r>
            <a:r>
              <a:rPr lang="pl-PL" sz="2800" dirty="0">
                <a:latin typeface="Times New Roman"/>
                <a:ea typeface="Calibri"/>
                <a:cs typeface="Times New Roman"/>
              </a:rPr>
              <a:t>i sumiennie uczestniczę w realizacji zadań edukacyjnych, wychowawczych i opiekuńczych. </a:t>
            </a:r>
            <a:endParaRPr lang="pl-PL" sz="2800" dirty="0" smtClean="0">
              <a:latin typeface="Times New Roman"/>
              <a:ea typeface="Calibri"/>
              <a:cs typeface="Times New Roman"/>
            </a:endParaRPr>
          </a:p>
          <a:p>
            <a:pPr marL="274320" indent="-274320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2"/>
              <a:buChar char=""/>
              <a:defRPr/>
            </a:pPr>
            <a:r>
              <a:rPr lang="pl-PL" sz="2800" dirty="0" smtClean="0">
                <a:latin typeface="Times New Roman"/>
                <a:ea typeface="Calibri"/>
                <a:cs typeface="Times New Roman"/>
              </a:rPr>
              <a:t>Stosuję </a:t>
            </a:r>
            <a:r>
              <a:rPr lang="pl-PL" sz="2800" dirty="0">
                <a:latin typeface="Times New Roman"/>
                <a:ea typeface="Calibri"/>
                <a:cs typeface="Times New Roman"/>
              </a:rPr>
              <a:t>przepisy prawa oświatowego w zakresie potrzeb </a:t>
            </a:r>
            <a:r>
              <a:rPr lang="pl-PL" sz="2800" dirty="0" smtClean="0">
                <a:latin typeface="Times New Roman"/>
                <a:ea typeface="Calibri"/>
                <a:cs typeface="Times New Roman"/>
              </a:rPr>
              <a:t>mojej </a:t>
            </a:r>
            <a:r>
              <a:rPr lang="pl-PL" sz="2800" dirty="0">
                <a:latin typeface="Times New Roman"/>
                <a:ea typeface="Calibri"/>
                <a:cs typeface="Times New Roman"/>
              </a:rPr>
              <a:t>szkoły. </a:t>
            </a:r>
            <a:endParaRPr lang="pl-PL" sz="2000" dirty="0">
              <a:latin typeface="Calibri"/>
              <a:ea typeface="Calibri"/>
              <a:cs typeface="Times New Roman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/>
            </a:r>
            <a:br>
              <a:rPr lang="pl-PL" smtClean="0"/>
            </a:br>
            <a:r>
              <a:rPr lang="pl-PL" sz="2800" smtClean="0"/>
              <a:t>Doskonalenie warsztatu pracy poprzez </a:t>
            </a:r>
            <a:r>
              <a:rPr lang="pl-PL" sz="2800" smtClean="0">
                <a:latin typeface="Times New Roman" pitchFamily="18" charset="0"/>
              </a:rPr>
              <a:t>podniesienie </a:t>
            </a:r>
            <a:r>
              <a:rPr lang="pl-PL" sz="2800" smtClean="0">
                <a:latin typeface="Times New Roman" pitchFamily="18" charset="0"/>
                <a:cs typeface="Calibri" pitchFamily="34" charset="0"/>
              </a:rPr>
              <a:t>kwalifikacji z zakresu motywowania uczniów do nauki </a:t>
            </a:r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/>
            </a:r>
            <a:br>
              <a:rPr lang="pl-PL" smtClean="0"/>
            </a:br>
            <a:endParaRPr lang="pl-PL" smtClean="0"/>
          </a:p>
        </p:txBody>
      </p:sp>
      <p:sp>
        <p:nvSpPr>
          <p:cNvPr id="4099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050" cy="4603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Udział w następujących formach doskonalenia: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pl-PL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pl-PL" i="1" dirty="0"/>
              <a:t>„Jak rozwijać twórcze myślenie uczniów?”        </a:t>
            </a:r>
            <a:r>
              <a:rPr lang="pl-PL" dirty="0"/>
              <a:t>- warsztaty </a:t>
            </a:r>
          </a:p>
          <a:p>
            <a:pPr eaLnBrk="1" hangingPunct="1">
              <a:defRPr/>
            </a:pPr>
            <a:r>
              <a:rPr lang="pl-PL" i="1" dirty="0" smtClean="0"/>
              <a:t>„</a:t>
            </a:r>
            <a:r>
              <a:rPr lang="pl-PL" i="1" dirty="0"/>
              <a:t>Techniki uczenia się i metody motywujące do </a:t>
            </a:r>
            <a:r>
              <a:rPr lang="pl-PL" i="1" dirty="0" smtClean="0"/>
              <a:t>nauki</a:t>
            </a:r>
            <a:r>
              <a:rPr lang="pl-PL" dirty="0" smtClean="0"/>
              <a:t>” - szkolenie </a:t>
            </a:r>
            <a:endParaRPr lang="pl-PL" dirty="0"/>
          </a:p>
          <a:p>
            <a:pPr marL="0" indent="0" eaLnBrk="1" hangingPunct="1">
              <a:buFont typeface="Arial" charset="0"/>
              <a:buNone/>
              <a:defRPr/>
            </a:pPr>
            <a:endParaRPr lang="pl-PL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Autorefleksja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0" algn="ctr" eaLnBrk="1" fontAlgn="auto" hangingPunct="1">
              <a:lnSpc>
                <a:spcPct val="115000"/>
              </a:lnSpc>
              <a:spcAft>
                <a:spcPts val="1000"/>
              </a:spcAft>
              <a:buFont typeface="Arial" charset="0"/>
              <a:buNone/>
              <a:defRPr/>
            </a:pPr>
            <a:endParaRPr lang="pl-PL" i="1" dirty="0" smtClean="0">
              <a:latin typeface="Times New Roman"/>
              <a:ea typeface="Calibri"/>
              <a:cs typeface="Times New Roman"/>
            </a:endParaRPr>
          </a:p>
          <a:p>
            <a:pPr marL="457200" indent="0" algn="ctr" eaLnBrk="1" fontAlgn="auto" hangingPunct="1">
              <a:lnSpc>
                <a:spcPct val="115000"/>
              </a:lnSpc>
              <a:spcAft>
                <a:spcPts val="1000"/>
              </a:spcAft>
              <a:buFont typeface="Arial" charset="0"/>
              <a:buNone/>
              <a:defRPr/>
            </a:pPr>
            <a:r>
              <a:rPr lang="pl-PL" i="1" dirty="0" smtClean="0">
                <a:latin typeface="Times New Roman"/>
                <a:ea typeface="Calibri"/>
                <a:cs typeface="Times New Roman"/>
              </a:rPr>
              <a:t>„Powinnam stale doskonalić swój warsztat pracy, by moja wiedza i umiejętności były dostosowane do potrzeb szkoły,                            w jakiej pracuję.”</a:t>
            </a:r>
          </a:p>
          <a:p>
            <a:pPr marL="457200" indent="0" algn="ctr" eaLnBrk="1" fontAlgn="auto" hangingPunct="1">
              <a:lnSpc>
                <a:spcPct val="115000"/>
              </a:lnSpc>
              <a:spcAft>
                <a:spcPts val="1000"/>
              </a:spcAft>
              <a:buFont typeface="Arial" charset="0"/>
              <a:buNone/>
              <a:defRPr/>
            </a:pPr>
            <a:endParaRPr lang="pl-PL" sz="2400" i="1" dirty="0" smtClean="0">
              <a:latin typeface="Times New Roman"/>
              <a:ea typeface="Calibri"/>
              <a:cs typeface="Times New Roman"/>
            </a:endParaRPr>
          </a:p>
          <a:p>
            <a:pPr marL="457200" indent="0" algn="r" eaLnBrk="1" fontAlgn="auto" hangingPunct="1">
              <a:lnSpc>
                <a:spcPct val="115000"/>
              </a:lnSpc>
              <a:spcAft>
                <a:spcPts val="1000"/>
              </a:spcAft>
              <a:buNone/>
              <a:defRPr/>
            </a:pPr>
            <a:r>
              <a:rPr lang="pl-PL" sz="2400" i="1" dirty="0" smtClean="0">
                <a:latin typeface="Times New Roman"/>
                <a:ea typeface="Calibri"/>
                <a:cs typeface="Times New Roman"/>
              </a:rPr>
              <a:t>Dziękuję                           </a:t>
            </a:r>
            <a:endParaRPr lang="pl-PL" sz="2400" i="1" dirty="0">
              <a:latin typeface="Times New Roman"/>
              <a:ea typeface="Calibri"/>
              <a:cs typeface="Times New Roman"/>
            </a:endParaRPr>
          </a:p>
          <a:p>
            <a:pPr marL="457200" indent="0" algn="r" eaLnBrk="1" fontAlgn="auto" hangingPunct="1">
              <a:lnSpc>
                <a:spcPct val="115000"/>
              </a:lnSpc>
              <a:spcAft>
                <a:spcPts val="1000"/>
              </a:spcAft>
              <a:buFont typeface="Arial" charset="0"/>
              <a:buNone/>
              <a:defRPr/>
            </a:pPr>
            <a:r>
              <a:rPr lang="pl-PL" sz="2400" i="1" dirty="0" smtClean="0">
                <a:latin typeface="Times New Roman"/>
                <a:ea typeface="Calibri"/>
                <a:cs typeface="Times New Roman"/>
              </a:rPr>
              <a:t>Małgorzata </a:t>
            </a:r>
            <a:r>
              <a:rPr lang="pl-PL" sz="2400" i="1" dirty="0" err="1" smtClean="0">
                <a:latin typeface="Times New Roman"/>
                <a:ea typeface="Calibri"/>
                <a:cs typeface="Times New Roman"/>
              </a:rPr>
              <a:t>Bitowska</a:t>
            </a:r>
            <a:endParaRPr lang="pl-PL" sz="2400" i="1" dirty="0">
              <a:ea typeface="Calibri"/>
              <a:cs typeface="Times New Roman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75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eaLnBrk="1" hangingPunct="1">
              <a:lnSpc>
                <a:spcPct val="115000"/>
              </a:lnSpc>
              <a:spcAft>
                <a:spcPts val="1000"/>
              </a:spcAft>
            </a:pPr>
            <a:r>
              <a:rPr lang="pl-PL" sz="36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Metody tworzenia i definiowania pojęć</a:t>
            </a:r>
            <a:r>
              <a:rPr lang="pl-PL" sz="3600" smtClean="0">
                <a:ea typeface="Calibri" pitchFamily="34" charset="0"/>
                <a:cs typeface="Times New Roman" pitchFamily="18" charset="0"/>
              </a:rPr>
              <a:t/>
            </a:r>
            <a:br>
              <a:rPr lang="pl-PL" sz="3600" smtClean="0">
                <a:ea typeface="Calibri" pitchFamily="34" charset="0"/>
                <a:cs typeface="Times New Roman" pitchFamily="18" charset="0"/>
              </a:rPr>
            </a:br>
            <a:r>
              <a:rPr lang="pl-PL" sz="3600" b="1" smtClean="0">
                <a:ea typeface="Calibri" pitchFamily="34" charset="0"/>
                <a:cs typeface="Times New Roman" pitchFamily="18" charset="0"/>
              </a:rPr>
              <a:t>MAPA MYŚLI</a:t>
            </a:r>
            <a:endParaRPr lang="pl-PL" b="1" smtClean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7047402"/>
          </a:xfrm>
        </p:spPr>
      </p:pic>
      <p:sp>
        <p:nvSpPr>
          <p:cNvPr id="2355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     Metody integracyjne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PAJĘCZYNKA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5619">
            <a:off x="-74416" y="1724309"/>
            <a:ext cx="5188040" cy="3891030"/>
          </a:xfrm>
          <a:effectLst>
            <a:softEdge rad="112500"/>
          </a:effectLst>
        </p:spPr>
      </p:pic>
      <p:sp>
        <p:nvSpPr>
          <p:cNvPr id="245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dirty="0" smtClean="0"/>
              <a:t>                      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 Metody diagnostyczne</a:t>
            </a:r>
            <a:br>
              <a:rPr lang="pl-PL" dirty="0" smtClean="0"/>
            </a:br>
            <a:r>
              <a:rPr lang="pl-PL" dirty="0" smtClean="0"/>
              <a:t>                         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             </a:t>
            </a:r>
            <a:r>
              <a:rPr lang="pl-PL" b="1" dirty="0" smtClean="0"/>
              <a:t>METAPLAN</a:t>
            </a:r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92835" y="3669824"/>
            <a:ext cx="4251165" cy="31881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b="1" smtClean="0"/>
          </a:p>
        </p:txBody>
      </p:sp>
      <p:sp>
        <p:nvSpPr>
          <p:cNvPr id="2560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25604" name="Prostokąt 3"/>
          <p:cNvSpPr>
            <a:spLocks noChangeArrowheads="1"/>
          </p:cNvSpPr>
          <p:nvPr/>
        </p:nvSpPr>
        <p:spPr bwMode="auto">
          <a:xfrm>
            <a:off x="2970213" y="324485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pl-PL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8051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23729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Doskonalenie swoich umiejętności     w zakresie ewaluacji                                    w prawie oświatowym</a:t>
            </a:r>
          </a:p>
        </p:txBody>
      </p:sp>
      <p:sp>
        <p:nvSpPr>
          <p:cNvPr id="2662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algn="just" eaLnBrk="1" hangingPunct="1">
              <a:lnSpc>
                <a:spcPct val="115000"/>
              </a:lnSpc>
            </a:pPr>
            <a:endParaRPr lang="pl-PL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algn="just" eaLnBrk="1" hangingPunct="1">
              <a:lnSpc>
                <a:spcPct val="115000"/>
              </a:lnSpc>
            </a:pPr>
            <a:r>
              <a:rPr lang="pl-PL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„Ewaluacja wewnętrza szkoły jako forma sprawowania nadzoru pedagogicznego</a:t>
            </a:r>
            <a:r>
              <a:rPr lang="pl-PL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              – konferencja i kurs </a:t>
            </a:r>
          </a:p>
          <a:p>
            <a:pPr marL="457200" algn="just" eaLnBrk="1" hangingPunct="1">
              <a:lnSpc>
                <a:spcPct val="115000"/>
              </a:lnSpc>
            </a:pPr>
            <a:r>
              <a:rPr lang="pl-PL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„Jak i po co prowadzić ewaluację wewnętrzną</a:t>
            </a:r>
            <a:r>
              <a:rPr lang="pl-PL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   </a:t>
            </a:r>
            <a:r>
              <a:rPr lang="pl-PL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szkolenie</a:t>
            </a:r>
            <a:endParaRPr lang="pl-PL" dirty="0" smtClean="0"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3" name="Łącznik prostoliniowy 2"/>
          <p:cNvCxnSpPr/>
          <p:nvPr/>
        </p:nvCxnSpPr>
        <p:spPr>
          <a:xfrm>
            <a:off x="395288" y="1557338"/>
            <a:ext cx="8497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ogaty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Bogaty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.xml><?xml version="1.0" encoding="utf-8"?>
<a:themeOverride xmlns:a="http://schemas.openxmlformats.org/drawingml/2006/main">
  <a:clrScheme name="Bogaty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4.xml><?xml version="1.0" encoding="utf-8"?>
<a:themeOverride xmlns:a="http://schemas.openxmlformats.org/drawingml/2006/main">
  <a:clrScheme name="Bogaty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713</TotalTime>
  <Words>816</Words>
  <Application>Microsoft Office PowerPoint</Application>
  <PresentationFormat>Pokaz na ekranie (4:3)</PresentationFormat>
  <Paragraphs>157</Paragraphs>
  <Slides>40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40</vt:i4>
      </vt:variant>
    </vt:vector>
  </HeadingPairs>
  <TitlesOfParts>
    <vt:vector size="45" baseType="lpstr">
      <vt:lpstr>Motyw pakietu Office</vt:lpstr>
      <vt:lpstr>Bogaty</vt:lpstr>
      <vt:lpstr>1_Bogaty</vt:lpstr>
      <vt:lpstr>2_Bogaty</vt:lpstr>
      <vt:lpstr>3_Bogaty</vt:lpstr>
      <vt:lpstr>PREZENTACJA DOROBKU ZAWODOWEGO</vt:lpstr>
      <vt:lpstr>Prezentacja programu PowerPoint</vt:lpstr>
      <vt:lpstr> § 7 ust.2 pkt.1 </vt:lpstr>
      <vt:lpstr>   Doskonalenie warsztatu pracy poprzez podniesienie kwalifikacji z zakresu motywowania uczniów do nauki    </vt:lpstr>
      <vt:lpstr> Metody tworzenia i definiowania pojęć MAPA MYŚLI</vt:lpstr>
      <vt:lpstr>                    Metody integracyjne     PAJĘCZYNKA</vt:lpstr>
      <vt:lpstr>                                              Metody diagnostyczne                                                              METAPLAN</vt:lpstr>
      <vt:lpstr>Prezentacja programu PowerPoint</vt:lpstr>
      <vt:lpstr>Doskonalenie swoich umiejętności     w zakresie ewaluacji                                    w prawie oświatowym</vt:lpstr>
      <vt:lpstr>Badanie efektywności nauczania matematyki</vt:lpstr>
      <vt:lpstr>Prezentacja programu PowerPoint</vt:lpstr>
      <vt:lpstr>§ 7 ust. 2 pkt. 2</vt:lpstr>
      <vt:lpstr>„Światowy Dzień Życzliwości         i Pozdrowień”</vt:lpstr>
      <vt:lpstr>Działania   antynikotynowe</vt:lpstr>
      <vt:lpstr>Działania antynikotynowe</vt:lpstr>
      <vt:lpstr>„ŚWIATOWY DZIEŃ BEZ PAPIEROSA” </vt:lpstr>
      <vt:lpstr> „BEZPIECZEŃSTWO W SIECI” </vt:lpstr>
      <vt:lpstr>         Poszerzenie oferty szkoły  w zakresie zajęć pozalekcyjnych  z uwzględnieniem potrzeb uczniów </vt:lpstr>
      <vt:lpstr>          Organizowane konkursy np..:  - całoroczny konkurs „Liga tabliczki mnożenia” - „As wiedzy matematycznej”                                                         - Turnieje matematyczne „1 z 10”, „Alfiki” - „Mistrz rachunku pamięciowego”  - „Mistrz rachunku pisemnego” - „Historia mojej okolicy w tangramie” - Międzyszkolny konkurs  „Fabryka gier matematycznych”    </vt:lpstr>
      <vt:lpstr>Dzień Edukacji Narodowej zorganizowany przez Samorząd Uczniowski</vt:lpstr>
      <vt:lpstr>Wycieczka do „Wioski Świętego Mikołaja” koło Giżycka</vt:lpstr>
      <vt:lpstr>                                                    Teatrzyki w Przedszkolu Samorządowym Nr 1                                                 oraz w Zespole Placówek Edukacyjno - Wychowawczych w Gołdapi Koncerty charytatywne              „Bądźmy razem” na rzecz Zespołu Placówek  Edukacyjno – Wychowawczych  w Gołdapi</vt:lpstr>
      <vt:lpstr>I Młodzieżowa Sesja Rady Miejskiej w Gołdapi</vt:lpstr>
      <vt:lpstr>§ 7 ust. 2 pkt. 3 </vt:lpstr>
      <vt:lpstr>Administrowanie szkolnej strony internetowej                                                                 </vt:lpstr>
      <vt:lpstr>                            Tworzenie prezentacji multimedialnych                                           i wykorzystywanie na zajęciach</vt:lpstr>
      <vt:lpstr>§ 7 ust. 2 pkt. 4</vt:lpstr>
      <vt:lpstr>Akcje propagujące czytelnictwo</vt:lpstr>
      <vt:lpstr>Głośne czytanie dzieciom  przez zaproszonych gości </vt:lpstr>
      <vt:lpstr>konkursy czytelnicze</vt:lpstr>
      <vt:lpstr>Pasowanie uczniów klasy I              na czytelników biblioteki szkolnej</vt:lpstr>
      <vt:lpstr>„Światowy Dzień Książki  i Praw Autorskich” </vt:lpstr>
      <vt:lpstr>   Warsztaty dla rodziców „Czy moje dziecko potrafi się uczyć ?”</vt:lpstr>
      <vt:lpstr>Prezentacja programu PowerPoint</vt:lpstr>
      <vt:lpstr>szkolenia</vt:lpstr>
      <vt:lpstr>§ 7 ust. 2 pkt.5</vt:lpstr>
      <vt:lpstr>Akty prawne</vt:lpstr>
      <vt:lpstr>Szkolenia</vt:lpstr>
      <vt:lpstr>Podsumowanie</vt:lpstr>
      <vt:lpstr>Autorefleksja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DOROBKU ZAWODOWEGO</dc:title>
  <dc:creator>Gosia</dc:creator>
  <cp:lastModifiedBy>Gosia</cp:lastModifiedBy>
  <cp:revision>76</cp:revision>
  <dcterms:created xsi:type="dcterms:W3CDTF">2015-07-12T12:38:16Z</dcterms:created>
  <dcterms:modified xsi:type="dcterms:W3CDTF">2015-07-21T08:08:52Z</dcterms:modified>
</cp:coreProperties>
</file>